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519" r:id="rId2"/>
    <p:sldId id="533" r:id="rId3"/>
    <p:sldId id="521" r:id="rId4"/>
    <p:sldId id="520" r:id="rId5"/>
    <p:sldId id="524" r:id="rId6"/>
    <p:sldId id="452" r:id="rId7"/>
    <p:sldId id="466" r:id="rId8"/>
    <p:sldId id="469" r:id="rId9"/>
    <p:sldId id="472" r:id="rId10"/>
    <p:sldId id="525" r:id="rId11"/>
    <p:sldId id="471" r:id="rId12"/>
    <p:sldId id="541" r:id="rId13"/>
    <p:sldId id="542" r:id="rId14"/>
    <p:sldId id="543" r:id="rId15"/>
    <p:sldId id="477" r:id="rId16"/>
    <p:sldId id="478" r:id="rId17"/>
    <p:sldId id="476" r:id="rId18"/>
    <p:sldId id="540" r:id="rId19"/>
    <p:sldId id="545" r:id="rId20"/>
    <p:sldId id="546" r:id="rId21"/>
    <p:sldId id="547" r:id="rId22"/>
    <p:sldId id="548" r:id="rId23"/>
    <p:sldId id="549" r:id="rId24"/>
    <p:sldId id="544" r:id="rId25"/>
    <p:sldId id="484" r:id="rId26"/>
    <p:sldId id="485" r:id="rId27"/>
    <p:sldId id="483" r:id="rId28"/>
    <p:sldId id="486" r:id="rId29"/>
    <p:sldId id="493" r:id="rId30"/>
    <p:sldId id="488" r:id="rId31"/>
    <p:sldId id="529" r:id="rId32"/>
    <p:sldId id="528" r:id="rId33"/>
    <p:sldId id="530" r:id="rId34"/>
    <p:sldId id="539" r:id="rId35"/>
    <p:sldId id="492" r:id="rId36"/>
    <p:sldId id="500" r:id="rId37"/>
    <p:sldId id="496" r:id="rId38"/>
    <p:sldId id="505" r:id="rId39"/>
    <p:sldId id="512" r:id="rId40"/>
    <p:sldId id="510" r:id="rId41"/>
    <p:sldId id="552" r:id="rId42"/>
    <p:sldId id="559" r:id="rId43"/>
    <p:sldId id="553" r:id="rId44"/>
    <p:sldId id="560" r:id="rId45"/>
    <p:sldId id="554" r:id="rId46"/>
    <p:sldId id="550" r:id="rId47"/>
    <p:sldId id="555" r:id="rId48"/>
    <p:sldId id="561" r:id="rId49"/>
    <p:sldId id="565" r:id="rId50"/>
    <p:sldId id="566" r:id="rId51"/>
    <p:sldId id="564" r:id="rId52"/>
    <p:sldId id="562" r:id="rId53"/>
    <p:sldId id="563" r:id="rId54"/>
    <p:sldId id="551" r:id="rId55"/>
    <p:sldId id="557" r:id="rId56"/>
    <p:sldId id="402" r:id="rId57"/>
    <p:sldId id="404" r:id="rId58"/>
    <p:sldId id="403" r:id="rId59"/>
    <p:sldId id="439" r:id="rId60"/>
    <p:sldId id="567" r:id="rId61"/>
  </p:sldIdLst>
  <p:sldSz cx="10080625" cy="7559675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73" autoAdjust="0"/>
  </p:normalViewPr>
  <p:slideViewPr>
    <p:cSldViewPr>
      <p:cViewPr>
        <p:scale>
          <a:sx n="80" d="100"/>
          <a:sy n="80" d="100"/>
        </p:scale>
        <p:origin x="-1032" y="168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246" y="1441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t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9890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t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9890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none" lIns="83380" tIns="41685" rIns="83380" bIns="41685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1E96C2-75F9-4311-90B9-6231D9DE3AB5}" type="slidenum">
              <a:rPr lang="ru-RU"/>
              <a:pPr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39800" y="762000"/>
            <a:ext cx="500697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 noProof="0" smtClean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98900" y="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98900" y="9518650"/>
            <a:ext cx="2989263" cy="501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fld id="{0A18F7D0-2A74-4DA2-938A-A1289B0C22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algn="l" rtl="0" eaLnBrk="0" fontAlgn="base" hangingPunct="0">
      <a:spcBef>
        <a:spcPct val="0"/>
      </a:spcBef>
      <a:spcAft>
        <a:spcPct val="0"/>
      </a:spcAft>
      <a:defRPr lang="ru-RU" sz="2000" kern="1200">
        <a:solidFill>
          <a:srgbClr val="000000"/>
        </a:solidFill>
        <a:latin typeface="Arial" pitchFamily="18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46138" fontAlgn="base">
              <a:spcBef>
                <a:spcPct val="0"/>
              </a:spcBef>
              <a:spcAft>
                <a:spcPct val="0"/>
              </a:spcAft>
            </a:pPr>
            <a:fld id="{22B1512A-8374-48BB-9E9F-CA938D91C591}" type="slidenum">
              <a:rPr smtClean="0">
                <a:latin typeface="Times New Roman" pitchFamily="18" charset="0"/>
                <a:ea typeface="Andale Sans UI"/>
                <a:cs typeface="Tahoma" pitchFamily="34" charset="0"/>
              </a:rPr>
              <a:pPr defTabSz="84613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smtClean="0">
              <a:latin typeface="Times New Roman" pitchFamily="18" charset="0"/>
              <a:ea typeface="Andale Sans UI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D0791-464F-449B-B9CC-1CA4D5914B8A}" type="slidenum">
              <a:rPr lang="ru-RU" smtClean="0"/>
              <a:pPr/>
              <a:t>18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D0791-464F-449B-B9CC-1CA4D5914B8A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D0791-464F-449B-B9CC-1CA4D5914B8A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D26C46-6210-433B-9014-EF11CC02E919}" type="slidenum">
              <a:rPr lang="ru-RU" smtClean="0">
                <a:cs typeface="Arial" pitchFamily="34" charset="0"/>
              </a:rPr>
              <a:pPr/>
              <a:t>33</a:t>
            </a:fld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2E7F02-951C-4957-BEF7-9CE4966E9447}" type="slidenum">
              <a:rPr lang="ru-RU" smtClean="0">
                <a:cs typeface="Arial" pitchFamily="34" charset="0"/>
              </a:rPr>
              <a:pPr/>
              <a:t>36</a:t>
            </a:fld>
            <a:endParaRPr lang="ru-RU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media/image30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6"/>
          <p:cNvSpPr/>
          <p:nvPr/>
        </p:nvSpPr>
        <p:spPr>
          <a:xfrm>
            <a:off x="566738" y="5897563"/>
            <a:ext cx="9513887" cy="1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" name="Заголовок 28"/>
          <p:cNvSpPr txBox="1">
            <a:spLocks noGrp="1"/>
          </p:cNvSpPr>
          <p:nvPr>
            <p:ph type="ctrTitle"/>
          </p:nvPr>
        </p:nvSpPr>
        <p:spPr>
          <a:xfrm>
            <a:off x="420029" y="5349989"/>
            <a:ext cx="9324575" cy="134744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20029" y="4283817"/>
            <a:ext cx="9324575" cy="1007961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600">
                <a:solidFill>
                  <a:srgbClr val="44332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Дата 15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ижний колонтитул 1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омер слайда 14"/>
          <p:cNvSpPr txBox="1"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A1976-42FC-4F8E-8E11-C00FDA77386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0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27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269FA-DA23-4B17-BBBC-810CF2961B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560469" y="605479"/>
            <a:ext cx="2016123" cy="645022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4035" y="605479"/>
            <a:ext cx="6888431" cy="645022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03B3-D5D0-4938-80B9-EB9E75CB856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6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18"/>
          <p:cNvSpPr txBox="1">
            <a:spLocks noGrp="1"/>
          </p:cNvSpPr>
          <p:nvPr>
            <p:ph type="ftr" sz="quarter" idx="11"/>
          </p:nvPr>
        </p:nvSpPr>
        <p:spPr>
          <a:xfrm>
            <a:off x="3948113" y="84138"/>
            <a:ext cx="3192462" cy="319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15"/>
          <p:cNvSpPr txBox="1">
            <a:spLocks noGrp="1"/>
          </p:cNvSpPr>
          <p:nvPr>
            <p:ph type="sldNum" sz="quarter" idx="12"/>
          </p:nvPr>
        </p:nvSpPr>
        <p:spPr>
          <a:xfrm>
            <a:off x="9072563" y="7135813"/>
            <a:ext cx="83661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46B62-D8D3-4983-8783-021FB8CB4A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r:link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/>
          <p:nvPr/>
        </p:nvSpPr>
        <p:spPr>
          <a:xfrm>
            <a:off x="566738" y="3797300"/>
            <a:ext cx="9513887" cy="31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3" name="Текст 5"/>
          <p:cNvSpPr txBox="1">
            <a:spLocks noGrp="1"/>
          </p:cNvSpPr>
          <p:nvPr>
            <p:ph type="body" idx="1"/>
          </p:nvPr>
        </p:nvSpPr>
        <p:spPr>
          <a:xfrm>
            <a:off x="420029" y="1847920"/>
            <a:ext cx="9324575" cy="1343939"/>
          </a:xfrm>
        </p:spPr>
        <p:txBody>
          <a:bodyPr anchor="b"/>
          <a:lstStyle>
            <a:lvl1pPr marL="0" indent="0" algn="r">
              <a:spcBef>
                <a:spcPts val="500"/>
              </a:spcBef>
              <a:buNone/>
              <a:defRPr sz="2200">
                <a:solidFill>
                  <a:srgbClr val="DDD2B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7"/>
          <p:cNvSpPr txBox="1">
            <a:spLocks noGrp="1"/>
          </p:cNvSpPr>
          <p:nvPr>
            <p:ph type="title"/>
          </p:nvPr>
        </p:nvSpPr>
        <p:spPr>
          <a:xfrm>
            <a:off x="198964" y="3248616"/>
            <a:ext cx="9576593" cy="1306046"/>
          </a:xfrm>
        </p:spPr>
        <p:txBody>
          <a:bodyPr anchor="t"/>
          <a:lstStyle>
            <a:lvl1pPr algn="r">
              <a:defRPr>
                <a:solidFill>
                  <a:srgbClr val="FBEEC9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18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10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омер слайда 1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51E90-D83A-41A4-B583-ADDCE6F7986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9"/>
          <p:cNvSpPr txBox="1">
            <a:spLocks noGrp="1"/>
          </p:cNvSpPr>
          <p:nvPr>
            <p:ph type="title"/>
          </p:nvPr>
        </p:nvSpPr>
        <p:spPr>
          <a:xfrm>
            <a:off x="332658" y="503980"/>
            <a:ext cx="9576593" cy="927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13"/>
          <p:cNvSpPr txBox="1">
            <a:spLocks noGrp="1"/>
          </p:cNvSpPr>
          <p:nvPr>
            <p:ph idx="1"/>
          </p:nvPr>
        </p:nvSpPr>
        <p:spPr>
          <a:xfrm>
            <a:off x="336023" y="1763923"/>
            <a:ext cx="4620289" cy="5207773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12"/>
          <p:cNvSpPr txBox="1">
            <a:spLocks noGrp="1"/>
          </p:cNvSpPr>
          <p:nvPr>
            <p:ph idx="2"/>
          </p:nvPr>
        </p:nvSpPr>
        <p:spPr>
          <a:xfrm>
            <a:off x="5124315" y="1763923"/>
            <a:ext cx="4788301" cy="5207773"/>
          </a:xfrm>
        </p:spPr>
        <p:txBody>
          <a:bodyPr/>
          <a:lstStyle>
            <a:lvl1pPr>
              <a:spcBef>
                <a:spcPts val="700"/>
              </a:spcBef>
              <a:defRPr sz="3100"/>
            </a:lvl1pPr>
            <a:lvl2pPr>
              <a:spcBef>
                <a:spcPts val="600"/>
              </a:spcBef>
              <a:defRPr sz="2600"/>
            </a:lvl2pPr>
            <a:lvl3pPr>
              <a:spcBef>
                <a:spcPts val="500"/>
              </a:spcBef>
              <a:defRPr sz="2200"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0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27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3C57F-96AA-4201-A421-DF0EF52FAC8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/>
          <p:nvPr/>
        </p:nvSpPr>
        <p:spPr>
          <a:xfrm>
            <a:off x="566738" y="6635750"/>
            <a:ext cx="9513887" cy="31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" name="Заголовок 28"/>
          <p:cNvSpPr txBox="1">
            <a:spLocks noGrp="1"/>
          </p:cNvSpPr>
          <p:nvPr>
            <p:ph type="title"/>
          </p:nvPr>
        </p:nvSpPr>
        <p:spPr>
          <a:xfrm>
            <a:off x="336023" y="5963744"/>
            <a:ext cx="9492587" cy="9729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12"/>
          <p:cNvSpPr txBox="1">
            <a:spLocks noGrp="1"/>
          </p:cNvSpPr>
          <p:nvPr>
            <p:ph type="body" idx="1"/>
          </p:nvPr>
        </p:nvSpPr>
        <p:spPr>
          <a:xfrm>
            <a:off x="310274" y="734967"/>
            <a:ext cx="4730035" cy="705221"/>
          </a:xfrm>
        </p:spPr>
        <p:txBody>
          <a:bodyPr anchor="ctr"/>
          <a:lstStyle>
            <a:lvl1pPr marL="0" indent="0">
              <a:spcBef>
                <a:spcPts val="500"/>
              </a:spcBef>
              <a:buNone/>
              <a:defRPr sz="2000" cap="all">
                <a:solidFill>
                  <a:srgbClr val="B0761F"/>
                </a:solidFill>
                <a:latin typeface="Franklin Gothic Medium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24"/>
          <p:cNvSpPr txBox="1">
            <a:spLocks noGrp="1"/>
          </p:cNvSpPr>
          <p:nvPr>
            <p:ph type="body" idx="3"/>
          </p:nvPr>
        </p:nvSpPr>
        <p:spPr>
          <a:xfrm>
            <a:off x="5120813" y="734967"/>
            <a:ext cx="4731901" cy="705221"/>
          </a:xfrm>
        </p:spPr>
        <p:txBody>
          <a:bodyPr anchor="ctr"/>
          <a:lstStyle>
            <a:lvl1pPr marL="0" indent="0">
              <a:spcBef>
                <a:spcPts val="500"/>
              </a:spcBef>
              <a:buNone/>
              <a:defRPr sz="2000" cap="all">
                <a:solidFill>
                  <a:srgbClr val="B0761F"/>
                </a:solidFill>
                <a:latin typeface="Franklin Gothic Medium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3"/>
          <p:cNvSpPr txBox="1">
            <a:spLocks noGrp="1"/>
          </p:cNvSpPr>
          <p:nvPr>
            <p:ph idx="2"/>
          </p:nvPr>
        </p:nvSpPr>
        <p:spPr>
          <a:xfrm>
            <a:off x="310274" y="1450686"/>
            <a:ext cx="4730035" cy="4345064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27"/>
          <p:cNvSpPr txBox="1">
            <a:spLocks noGrp="1"/>
          </p:cNvSpPr>
          <p:nvPr>
            <p:ph idx="4"/>
          </p:nvPr>
        </p:nvSpPr>
        <p:spPr>
          <a:xfrm>
            <a:off x="5124901" y="1450686"/>
            <a:ext cx="4727813" cy="4345064"/>
          </a:xfr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>
              <a:spcBef>
                <a:spcPts val="500"/>
              </a:spcBef>
              <a:defRPr sz="22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9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ижний колонтитул 5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 txBox="1">
            <a:spLocks noGrp="1"/>
          </p:cNvSpPr>
          <p:nvPr>
            <p:ph type="sldNum" sz="quarter" idx="12"/>
          </p:nvPr>
        </p:nvSpPr>
        <p:spPr>
          <a:xfrm>
            <a:off x="9072563" y="7138988"/>
            <a:ext cx="839787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0CC2F-BA7D-4EDF-B9C6-4A163AD4AB1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9"/>
          <p:cNvSpPr txBox="1">
            <a:spLocks noGrp="1"/>
          </p:cNvSpPr>
          <p:nvPr>
            <p:ph type="title"/>
          </p:nvPr>
        </p:nvSpPr>
        <p:spPr>
          <a:xfrm>
            <a:off x="332658" y="503980"/>
            <a:ext cx="9576593" cy="9273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0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27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94249-2EDA-49EB-83C7-3783B8DDCB8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23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6190C-C70F-4083-A753-0BAAD3A90F0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ая соединительная линия 7"/>
          <p:cNvSpPr/>
          <p:nvPr/>
        </p:nvSpPr>
        <p:spPr>
          <a:xfrm>
            <a:off x="566738" y="6446838"/>
            <a:ext cx="9513887" cy="31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" name="Заголовок 11"/>
          <p:cNvSpPr txBox="1">
            <a:spLocks noGrp="1"/>
          </p:cNvSpPr>
          <p:nvPr>
            <p:ph type="title"/>
          </p:nvPr>
        </p:nvSpPr>
        <p:spPr>
          <a:xfrm>
            <a:off x="504035" y="6047741"/>
            <a:ext cx="9324575" cy="573978"/>
          </a:xfrm>
        </p:spPr>
        <p:txBody>
          <a:bodyPr/>
          <a:lstStyle>
            <a:lvl1pPr>
              <a:defRPr sz="22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25"/>
          <p:cNvSpPr txBox="1">
            <a:spLocks noGrp="1"/>
          </p:cNvSpPr>
          <p:nvPr>
            <p:ph type="body" idx="2"/>
          </p:nvPr>
        </p:nvSpPr>
        <p:spPr>
          <a:xfrm>
            <a:off x="504035" y="671974"/>
            <a:ext cx="3316455" cy="529176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13"/>
          <p:cNvSpPr txBox="1">
            <a:spLocks noGrp="1"/>
          </p:cNvSpPr>
          <p:nvPr>
            <p:ph idx="1"/>
          </p:nvPr>
        </p:nvSpPr>
        <p:spPr>
          <a:xfrm>
            <a:off x="3941246" y="671974"/>
            <a:ext cx="5887364" cy="52917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28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2E40A-2317-40A9-B45D-526B71BF7DD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2"/>
          <p:cNvSpPr txBox="1">
            <a:spLocks noGrp="1"/>
          </p:cNvSpPr>
          <p:nvPr>
            <p:ph type="pic" idx="1"/>
          </p:nvPr>
        </p:nvSpPr>
        <p:spPr>
          <a:xfrm>
            <a:off x="3864236" y="679728"/>
            <a:ext cx="5544345" cy="4031827"/>
          </a:xfrm>
          <a:solidFill>
            <a:srgbClr val="FFFFFF"/>
          </a:solidFill>
          <a:ln w="6345">
            <a:solidFill>
              <a:srgbClr val="F0A22E"/>
            </a:solidFill>
            <a:prstDash val="solid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6" name="Заголовок 16"/>
          <p:cNvSpPr txBox="1">
            <a:spLocks noGrp="1"/>
          </p:cNvSpPr>
          <p:nvPr>
            <p:ph type="title"/>
          </p:nvPr>
        </p:nvSpPr>
        <p:spPr>
          <a:xfrm>
            <a:off x="420029" y="5504697"/>
            <a:ext cx="6468401" cy="575724"/>
          </a:xfrm>
        </p:spPr>
        <p:txBody>
          <a:bodyPr/>
          <a:lstStyle>
            <a:lvl1pPr>
              <a:defRPr sz="22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Текст 25"/>
          <p:cNvSpPr txBox="1">
            <a:spLocks noGrp="1"/>
          </p:cNvSpPr>
          <p:nvPr>
            <p:ph type="body" idx="2"/>
          </p:nvPr>
        </p:nvSpPr>
        <p:spPr>
          <a:xfrm>
            <a:off x="420029" y="6099349"/>
            <a:ext cx="6468401" cy="846963"/>
          </a:xfrm>
        </p:spPr>
        <p:txBody>
          <a:bodyPr lIns="120956" tIns="0"/>
          <a:lstStyle>
            <a:lvl1pPr marL="0" indent="0">
              <a:spcBef>
                <a:spcPts val="400"/>
              </a:spcBef>
              <a:buNone/>
              <a:defRPr sz="15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30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FFAF4-BDB5-4EFA-82A5-CFDB1F5DCC4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media/image29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r:link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6"/>
          <p:cNvSpPr/>
          <p:nvPr/>
        </p:nvSpPr>
        <p:spPr>
          <a:xfrm>
            <a:off x="566738" y="1158875"/>
            <a:ext cx="9513887" cy="15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027" name="Текст 7"/>
          <p:cNvSpPr txBox="1">
            <a:spLocks noGrp="1"/>
          </p:cNvSpPr>
          <p:nvPr>
            <p:ph type="body" idx="1"/>
          </p:nvPr>
        </p:nvSpPr>
        <p:spPr bwMode="auto">
          <a:xfrm>
            <a:off x="336550" y="1712913"/>
            <a:ext cx="95758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2" rIns="100794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10"/>
          <p:cNvSpPr txBox="1">
            <a:spLocks noGrp="1"/>
          </p:cNvSpPr>
          <p:nvPr>
            <p:ph type="dt" sz="half" idx="2"/>
          </p:nvPr>
        </p:nvSpPr>
        <p:spPr>
          <a:xfrm>
            <a:off x="7140575" y="84138"/>
            <a:ext cx="2771775" cy="319087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D38E27"/>
                </a:solidFill>
                <a:uFillTx/>
                <a:latin typeface="Franklin Gothic Book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27"/>
          <p:cNvSpPr txBox="1">
            <a:spLocks noGrp="1"/>
          </p:cNvSpPr>
          <p:nvPr>
            <p:ph type="ftr" sz="quarter" idx="3"/>
          </p:nvPr>
        </p:nvSpPr>
        <p:spPr>
          <a:xfrm>
            <a:off x="3444875" y="84138"/>
            <a:ext cx="3695700" cy="319087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D38E27"/>
                </a:solidFill>
                <a:uFillTx/>
                <a:latin typeface="Franklin Gothic Book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4"/>
          <p:cNvSpPr txBox="1">
            <a:spLocks noGrp="1"/>
          </p:cNvSpPr>
          <p:nvPr>
            <p:ph type="sldNum" sz="quarter" idx="4"/>
          </p:nvPr>
        </p:nvSpPr>
        <p:spPr>
          <a:xfrm>
            <a:off x="9072563" y="7138988"/>
            <a:ext cx="839787" cy="26987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300" b="0" i="0" u="none" strike="noStrike" kern="1200" cap="none" spc="0" baseline="0">
                <a:solidFill>
                  <a:srgbClr val="D38E27"/>
                </a:solidFill>
                <a:uFillTx/>
                <a:latin typeface="Franklin Gothic Book"/>
              </a:defRPr>
            </a:lvl1pPr>
          </a:lstStyle>
          <a:p>
            <a:pPr>
              <a:defRPr/>
            </a:pPr>
            <a:fld id="{E918E5D9-CE97-49D5-8AE7-72C42DAC879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Заголовок 9"/>
          <p:cNvSpPr txBox="1">
            <a:spLocks noGrp="1"/>
          </p:cNvSpPr>
          <p:nvPr>
            <p:ph type="title"/>
          </p:nvPr>
        </p:nvSpPr>
        <p:spPr>
          <a:xfrm>
            <a:off x="336550" y="503238"/>
            <a:ext cx="9575800" cy="923925"/>
          </a:xfrm>
          <a:prstGeom prst="rect">
            <a:avLst/>
          </a:prstGeom>
          <a:noFill/>
          <a:ln>
            <a:noFill/>
          </a:ln>
        </p:spPr>
        <p:txBody>
          <a:bodyPr vert="horz" wrap="square" lIns="100794" tIns="50392" rIns="100794" bIns="50392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Прямая соединительная линия 8"/>
          <p:cNvSpPr/>
          <p:nvPr/>
        </p:nvSpPr>
        <p:spPr>
          <a:xfrm>
            <a:off x="566738" y="1158875"/>
            <a:ext cx="9513887" cy="158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" name="Прямая соединительная линия 11"/>
          <p:cNvSpPr/>
          <p:nvPr/>
        </p:nvSpPr>
        <p:spPr>
          <a:xfrm>
            <a:off x="566738" y="1166813"/>
            <a:ext cx="9513887" cy="1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lIns="100794" tIns="50392" rIns="100794" bIns="50392"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000000"/>
              </a:solidFill>
              <a:latin typeface="Franklin Gothic Boo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17" r:id="rId4"/>
    <p:sldLayoutId id="2147484523" r:id="rId5"/>
    <p:sldLayoutId id="2147484518" r:id="rId6"/>
    <p:sldLayoutId id="2147484524" r:id="rId7"/>
    <p:sldLayoutId id="2147484525" r:id="rId8"/>
    <p:sldLayoutId id="2147484526" r:id="rId9"/>
    <p:sldLayoutId id="2147484519" r:id="rId10"/>
    <p:sldLayoutId id="21474845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lang="ru-RU" sz="4000" kern="1200" cap="all">
          <a:solidFill>
            <a:srgbClr val="4E3B30"/>
          </a:solidFill>
          <a:latin typeface="Franklin Gothic Medium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5pPr>
      <a:lvl6pPr marL="457200" algn="l" rtl="0" eaLnBrk="0" fontAlgn="base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6pPr>
      <a:lvl7pPr marL="914400" algn="l" rtl="0" eaLnBrk="0" fontAlgn="base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7pPr>
      <a:lvl8pPr marL="1371600" algn="l" rtl="0" eaLnBrk="0" fontAlgn="base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8pPr>
      <a:lvl9pPr marL="1828800" algn="l" rtl="0" eaLnBrk="0" fontAlgn="base">
        <a:spcBef>
          <a:spcPct val="0"/>
        </a:spcBef>
        <a:spcAft>
          <a:spcPct val="0"/>
        </a:spcAft>
        <a:defRPr sz="4000">
          <a:solidFill>
            <a:srgbClr val="4E3B30"/>
          </a:solidFill>
          <a:latin typeface="Franklin Gothic Medium" pitchFamily="34" charset="0"/>
        </a:defRPr>
      </a:lvl9pPr>
    </p:titleStyle>
    <p:bodyStyle>
      <a:lvl1pPr marL="377825" indent="-377825" algn="l" rtl="0" eaLnBrk="0" fontAlgn="base" hangingPunct="0">
        <a:spcBef>
          <a:spcPts val="800"/>
        </a:spcBef>
        <a:spcAft>
          <a:spcPct val="0"/>
        </a:spcAft>
        <a:buClr>
          <a:srgbClr val="F0A22E"/>
        </a:buClr>
        <a:buSzPct val="70000"/>
        <a:buFont typeface="Wingdings 2" pitchFamily="18" charset="2"/>
        <a:buChar char=""/>
        <a:defRPr lang="ru-RU" sz="3500" kern="1200">
          <a:solidFill>
            <a:srgbClr val="4E3B30"/>
          </a:solidFill>
          <a:latin typeface="Franklin Gothic Book"/>
        </a:defRPr>
      </a:lvl1pPr>
      <a:lvl2pPr marL="817563" lvl="1" indent="-314325" algn="l" rtl="0" eaLnBrk="0" fontAlgn="base" hangingPunct="0">
        <a:spcBef>
          <a:spcPts val="700"/>
        </a:spcBef>
        <a:spcAft>
          <a:spcPct val="0"/>
        </a:spcAft>
        <a:buClr>
          <a:srgbClr val="F0A22E"/>
        </a:buClr>
        <a:buSzPct val="70000"/>
        <a:buFont typeface="Wingdings 2" pitchFamily="18" charset="2"/>
        <a:buChar char=""/>
        <a:defRPr lang="ru-RU" sz="3100" kern="1200">
          <a:solidFill>
            <a:srgbClr val="4E3B30"/>
          </a:solidFill>
          <a:latin typeface="Franklin Gothic Book"/>
        </a:defRPr>
      </a:lvl2pPr>
      <a:lvl3pPr marL="1258888" lvl="2" indent="-250825" algn="l" rtl="0" eaLnBrk="0" fontAlgn="base" hangingPunct="0">
        <a:spcBef>
          <a:spcPts val="600"/>
        </a:spcBef>
        <a:spcAft>
          <a:spcPct val="0"/>
        </a:spcAft>
        <a:buClr>
          <a:srgbClr val="F0A22E"/>
        </a:buClr>
        <a:buSzPct val="70000"/>
        <a:buFont typeface="Wingdings 2" pitchFamily="18" charset="2"/>
        <a:buChar char=""/>
        <a:defRPr lang="ru-RU" sz="2600" kern="1200">
          <a:solidFill>
            <a:srgbClr val="4E3B30"/>
          </a:solidFill>
          <a:latin typeface="Franklin Gothic Book"/>
        </a:defRPr>
      </a:lvl3pPr>
      <a:lvl4pPr marL="1763713" lvl="3" indent="-250825" algn="l" rtl="0" eaLnBrk="0" fontAlgn="base" hangingPunct="0">
        <a:spcBef>
          <a:spcPts val="500"/>
        </a:spcBef>
        <a:spcAft>
          <a:spcPct val="0"/>
        </a:spcAft>
        <a:buClr>
          <a:srgbClr val="F0A22E"/>
        </a:buClr>
        <a:buSzPct val="70000"/>
        <a:buFont typeface="Wingdings 2" pitchFamily="18" charset="2"/>
        <a:buChar char=""/>
        <a:defRPr lang="ru-RU" sz="2200" kern="1200">
          <a:solidFill>
            <a:srgbClr val="4E3B30"/>
          </a:solidFill>
          <a:latin typeface="Franklin Gothic Book"/>
        </a:defRPr>
      </a:lvl4pPr>
      <a:lvl5pPr marL="2266950" lvl="4" indent="-250825" algn="l" rtl="0" eaLnBrk="0" fontAlgn="base" hangingPunct="0">
        <a:spcBef>
          <a:spcPts val="500"/>
        </a:spcBef>
        <a:spcAft>
          <a:spcPct val="0"/>
        </a:spcAft>
        <a:buClr>
          <a:srgbClr val="F0A22E"/>
        </a:buClr>
        <a:buSzPct val="60000"/>
        <a:buFont typeface="Wingdings 2" pitchFamily="18" charset="2"/>
        <a:buChar char=""/>
        <a:defRPr lang="ru-RU" sz="2000" kern="1200">
          <a:solidFill>
            <a:srgbClr val="4E3B30"/>
          </a:solidFill>
          <a:latin typeface="Franklin Gothic Book"/>
        </a:defRPr>
      </a:lvl5pPr>
      <a:lvl6pPr marL="2724150" indent="-250825" algn="l" rtl="0" eaLnBrk="0" fontAlgn="base">
        <a:spcBef>
          <a:spcPts val="500"/>
        </a:spcBef>
        <a:spcAft>
          <a:spcPct val="0"/>
        </a:spcAft>
        <a:buClr>
          <a:srgbClr val="F0A22E"/>
        </a:buClr>
        <a:buSzPct val="60000"/>
        <a:buFont typeface="Wingdings 2" pitchFamily="18" charset="2"/>
        <a:buChar char=""/>
        <a:defRPr lang="ru-RU" sz="2000" kern="1200">
          <a:solidFill>
            <a:srgbClr val="4E3B30"/>
          </a:solidFill>
          <a:latin typeface="Franklin Gothic Book"/>
        </a:defRPr>
      </a:lvl6pPr>
      <a:lvl7pPr marL="3181350" indent="-250825" algn="l" rtl="0" eaLnBrk="0" fontAlgn="base">
        <a:spcBef>
          <a:spcPts val="500"/>
        </a:spcBef>
        <a:spcAft>
          <a:spcPct val="0"/>
        </a:spcAft>
        <a:buClr>
          <a:srgbClr val="F0A22E"/>
        </a:buClr>
        <a:buSzPct val="60000"/>
        <a:buFont typeface="Wingdings 2" pitchFamily="18" charset="2"/>
        <a:buChar char=""/>
        <a:defRPr lang="ru-RU" sz="2000" kern="1200">
          <a:solidFill>
            <a:srgbClr val="4E3B30"/>
          </a:solidFill>
          <a:latin typeface="Franklin Gothic Book"/>
        </a:defRPr>
      </a:lvl7pPr>
      <a:lvl8pPr marL="3638550" indent="-250825" algn="l" rtl="0" eaLnBrk="0" fontAlgn="base">
        <a:spcBef>
          <a:spcPts val="500"/>
        </a:spcBef>
        <a:spcAft>
          <a:spcPct val="0"/>
        </a:spcAft>
        <a:buClr>
          <a:srgbClr val="F0A22E"/>
        </a:buClr>
        <a:buSzPct val="60000"/>
        <a:buFont typeface="Wingdings 2" pitchFamily="18" charset="2"/>
        <a:buChar char=""/>
        <a:defRPr lang="ru-RU" sz="2000" kern="1200">
          <a:solidFill>
            <a:srgbClr val="4E3B30"/>
          </a:solidFill>
          <a:latin typeface="Franklin Gothic Book"/>
        </a:defRPr>
      </a:lvl8pPr>
      <a:lvl9pPr marL="4095750" indent="-250825" algn="l" rtl="0" eaLnBrk="0" fontAlgn="base">
        <a:spcBef>
          <a:spcPts val="500"/>
        </a:spcBef>
        <a:spcAft>
          <a:spcPct val="0"/>
        </a:spcAft>
        <a:buClr>
          <a:srgbClr val="F0A22E"/>
        </a:buClr>
        <a:buSzPct val="60000"/>
        <a:buFont typeface="Wingdings 2" pitchFamily="18" charset="2"/>
        <a:buChar char=""/>
        <a:defRPr lang="ru-RU" sz="2000" kern="1200">
          <a:solidFill>
            <a:srgbClr val="4E3B30"/>
          </a:solidFill>
          <a:latin typeface="Franklin Gothic Book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63" y="-180603"/>
            <a:ext cx="9606345" cy="1072704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Мбоу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КЛАССИЧЕСКАЯ ГИМНАЗИЯ № 1  </a:t>
            </a:r>
            <a:r>
              <a:rPr lang="ru-RU" sz="2000" b="1" cap="none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им.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В.Г. БЕЛИНСКОГО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70660" name="Picture 4" descr="D:\old\СТЕНД\2017-2018\НПК\IMG_5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56" r="8646"/>
          <a:stretch>
            <a:fillRect/>
          </a:stretch>
        </p:blipFill>
        <p:spPr bwMode="auto">
          <a:xfrm>
            <a:off x="287784" y="3347789"/>
            <a:ext cx="5641776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1807" y="827509"/>
            <a:ext cx="7905240" cy="1532939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ГИМНАЗИЯ №1 -  ШКОЛА </a:t>
            </a:r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ГРАЖДАНСКОЙ АКТИВНОСТИ И ВОЛОНТЁРСТВА </a:t>
            </a:r>
            <a:endParaRPr lang="ru-RU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70661" name="Picture 5" descr="D:\old\МУЗЕЙ\Символика\Go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5501"/>
            <a:ext cx="1387599" cy="1753855"/>
          </a:xfrm>
          <a:prstGeom prst="rect">
            <a:avLst/>
          </a:prstGeom>
          <a:noFill/>
        </p:spPr>
      </p:pic>
      <p:pic>
        <p:nvPicPr>
          <p:cNvPr id="11" name="Picture 1" descr="D:\old\ВОЛОНТЕРЫ\БУКЛЕТ ПУЛЬС\ПУЛЬС - эмблема (А3)сжат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680" y="755501"/>
            <a:ext cx="1517840" cy="1479007"/>
          </a:xfrm>
          <a:prstGeom prst="rect">
            <a:avLst/>
          </a:prstGeom>
          <a:noFill/>
        </p:spPr>
      </p:pic>
      <p:pic>
        <p:nvPicPr>
          <p:cNvPr id="10" name="Picture 4" descr="D:\old\ВСТРЕЧИ, КОНФЕРЕНЦИИ\СЛЕТ БУДУЩЕЕ НАЧИНАЕТСЯ СЕГОДНЯ!\ФОТО  е начинается сегодня\26 апреля 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3035" y="4787949"/>
            <a:ext cx="4157590" cy="2771726"/>
          </a:xfrm>
          <a:prstGeom prst="rect">
            <a:avLst/>
          </a:prstGeom>
          <a:noFill/>
        </p:spPr>
      </p:pic>
      <p:pic>
        <p:nvPicPr>
          <p:cNvPr id="55297" name="Picture 1" descr="D:\old\САЙТ\САЙТ 017-2018\МОЛОДЕЖНЫЙ СОВЕТ\ИЗБРАННЫЕ\IMG_1306.JPG"/>
          <p:cNvPicPr>
            <a:picLocks noChangeAspect="1" noChangeArrowheads="1"/>
          </p:cNvPicPr>
          <p:nvPr/>
        </p:nvPicPr>
        <p:blipFill>
          <a:blip r:embed="rId6" cstate="print"/>
          <a:srcRect l="20105"/>
          <a:stretch>
            <a:fillRect/>
          </a:stretch>
        </p:blipFill>
        <p:spPr bwMode="auto">
          <a:xfrm>
            <a:off x="6552480" y="2483693"/>
            <a:ext cx="2880073" cy="24032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232025" y="287338"/>
            <a:ext cx="7677150" cy="2628900"/>
          </a:xfrm>
        </p:spPr>
        <p:txBody>
          <a:bodyPr numCol="1">
            <a:prstTxWarp prst="textNoShape">
              <a:avLst/>
            </a:prstTxWarp>
          </a:bodyPr>
          <a:lstStyle/>
          <a:p>
            <a:pPr algn="r"/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Историю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Великой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Отечественной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войны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нужно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изучать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не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через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литературу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, а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через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встречи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с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людьми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ее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пережившими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так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как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эти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воспоминания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ценны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тем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что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они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не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искажены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».                  </a:t>
            </a:r>
            <a:b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sz="2400" b="1" i="1" cap="none" dirty="0" err="1" smtClean="0">
                <a:solidFill>
                  <a:srgbClr val="C00000"/>
                </a:solidFill>
                <a:latin typeface="Arial Black" pitchFamily="34" charset="0"/>
              </a:rPr>
              <a:t>В.В.Путин</a:t>
            </a:r>
            <a:r>
              <a:rPr sz="2400" b="1" i="1" cap="none" dirty="0" smtClean="0">
                <a:solidFill>
                  <a:srgbClr val="C00000"/>
                </a:solidFill>
                <a:latin typeface="Arial Black" pitchFamily="34" charset="0"/>
              </a:rPr>
              <a:t>                                       </a:t>
            </a:r>
            <a:endParaRPr sz="2800" i="1" cap="none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9459" name="Picture 5" descr="D:\old\ПРАЗДНИКИ\2014-2015 уч.год\9 мая\20.03 МИТИНГ\Волков Александр Васильевич\IMG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3" y="3011488"/>
            <a:ext cx="48244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D:\old\ПРАЗДНИКИ\2014-2015 уч.год\9 мая\20.03 МИТИНГ\МИТИНГ ПОБЕДЫ\_DSC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05911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359792" y="6372225"/>
            <a:ext cx="95050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На фото</a:t>
            </a:r>
            <a:r>
              <a:rPr lang="ru-RU" b="1" dirty="0">
                <a:solidFill>
                  <a:srgbClr val="C00000"/>
                </a:solidFill>
              </a:rPr>
              <a:t>: 1. митинг «Вахта памяти». Почётный гость – участник Великой </a:t>
            </a:r>
          </a:p>
          <a:p>
            <a:r>
              <a:rPr lang="ru-RU" b="1" dirty="0">
                <a:solidFill>
                  <a:srgbClr val="C00000"/>
                </a:solidFill>
              </a:rPr>
              <a:t>Отечественной войны А.В.Волков; 2. рассказ фронтовика трогает наши души. Гимназия №1. </a:t>
            </a:r>
            <a:r>
              <a:rPr lang="ru-RU" b="1" dirty="0" smtClean="0">
                <a:solidFill>
                  <a:srgbClr val="C00000"/>
                </a:solidFill>
              </a:rPr>
              <a:t>Праздник, </a:t>
            </a:r>
            <a:r>
              <a:rPr lang="ru-RU" b="1" dirty="0">
                <a:solidFill>
                  <a:srgbClr val="C00000"/>
                </a:solidFill>
              </a:rPr>
              <a:t>посвященный Дню Победы</a:t>
            </a:r>
          </a:p>
        </p:txBody>
      </p:sp>
      <p:pic>
        <p:nvPicPr>
          <p:cNvPr id="19462" name="Picture 6" descr="C:\Documents and Settings\User\Рабочий стол\iПОРТРЕТ  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250825"/>
            <a:ext cx="19065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9363" y="250825"/>
            <a:ext cx="7200900" cy="792708"/>
          </a:xfrm>
        </p:spPr>
        <p:txBody>
          <a:bodyPr/>
          <a:lstStyle/>
          <a:p>
            <a:pPr algn="ctr">
              <a:defRPr/>
            </a:pPr>
            <a:r>
              <a:rPr sz="18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sz="18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sz="1800" b="1" cap="none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МБОУ КЛАССИЧЕСКАЯ ГИМНАЗИЯ №1 им. В.Г.БЕЛИНСКОГО</a:t>
            </a:r>
            <a:endParaRPr sz="1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2" descr="C:\Documents and Settings\User\Рабочий стол\ПОБЕДА 59may-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3047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D:\old\ТЯЖПРОМ\2016-17 уч. год\Продвижение\ЗА ВСЕ СПАСИБО\СОВЕТ ВЕТЕРАНОВ\СООВЕТ ВЕТЕРАНОВ\ФОТО\Новая папка\IMG_0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131765"/>
            <a:ext cx="622479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59992" y="1491955"/>
            <a:ext cx="7272808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СОЦИАЛЬНЫЙ  ПРОЕКТ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ЗА ВСЁ СПАСИБО!»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latin typeface="Arial Black" pitchFamily="34" charset="0"/>
              </a:rPr>
              <a:t>Создание патриотических видеороликов 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latin typeface="Arial Black" pitchFamily="34" charset="0"/>
              </a:rPr>
              <a:t>с участием  фронтовиков и с их воспоминаниями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>
                <a:latin typeface="Arial Black" pitchFamily="34" charset="0"/>
              </a:rPr>
              <a:t> о  Великой Отечественной войне</a:t>
            </a:r>
            <a:r>
              <a:rPr lang="ru-RU" sz="2000" b="1" dirty="0" smtClean="0">
                <a:solidFill>
                  <a:srgbClr val="C00000"/>
                </a:solidFill>
                <a:latin typeface="Franklin Gothic Book" pitchFamily="34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64448" y="3613749"/>
            <a:ext cx="367216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Авторы проекта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Волонтёры отряда «Пульс»: 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Спиркин Михаил</a:t>
            </a:r>
          </a:p>
          <a:p>
            <a:pPr algn="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Бабкова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Полина,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Корчагин Александр,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Дубровин Владислав,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Хасан Карим,</a:t>
            </a:r>
          </a:p>
          <a:p>
            <a:pPr algn="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Щербинина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Анастасия, </a:t>
            </a:r>
          </a:p>
          <a:p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 </a:t>
            </a:r>
          </a:p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Комиссарова  Т.Б.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-107950"/>
            <a:ext cx="9621837" cy="1763713"/>
          </a:xfrm>
        </p:spPr>
        <p:txBody>
          <a:bodyPr/>
          <a:lstStyle/>
          <a:p>
            <a:pPr>
              <a:defRPr/>
            </a:pPr>
            <a:r>
              <a:rPr sz="3200" b="1" dirty="0" smtClean="0">
                <a:solidFill>
                  <a:srgbClr val="C00000"/>
                </a:solidFill>
              </a:rPr>
              <a:t>ВСТРЕЧИ </a:t>
            </a:r>
            <a:r>
              <a:rPr sz="3200" b="1" cap="none" dirty="0" smtClean="0">
                <a:solidFill>
                  <a:srgbClr val="C00000"/>
                </a:solidFill>
              </a:rPr>
              <a:t>с</a:t>
            </a:r>
            <a:r>
              <a:rPr sz="3200" b="1" dirty="0" smtClean="0">
                <a:solidFill>
                  <a:srgbClr val="C00000"/>
                </a:solidFill>
              </a:rPr>
              <a:t>  В.М. </a:t>
            </a:r>
            <a:r>
              <a:rPr sz="3200" b="1" dirty="0" err="1" smtClean="0">
                <a:solidFill>
                  <a:srgbClr val="C00000"/>
                </a:solidFill>
              </a:rPr>
              <a:t>Керханаджевым</a:t>
            </a:r>
            <a:r>
              <a:rPr sz="2400" dirty="0" smtClean="0">
                <a:solidFill>
                  <a:srgbClr val="C00000"/>
                </a:solidFill>
              </a:rPr>
              <a:t>, участником битв в Сталинграде, Смоленске, Берлине, председателем Совета </a:t>
            </a:r>
            <a:r>
              <a:rPr sz="2400" dirty="0" err="1" smtClean="0">
                <a:solidFill>
                  <a:srgbClr val="C00000"/>
                </a:solidFill>
              </a:rPr>
              <a:t>ветеранов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города</a:t>
            </a:r>
            <a:r>
              <a:rPr sz="2400" dirty="0" smtClean="0">
                <a:solidFill>
                  <a:srgbClr val="C00000"/>
                </a:solidFill>
              </a:rPr>
              <a:t> Пензы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7651" name="Picture 6" descr="D:\old\ТЯЖПРОМ\2016-17 уч. год\Продвижение\ЗА ВСЕ СПАСИБО\ФОТО встреч\Керханаджев\Керханаджев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4747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D:\old\ТЯЖПРОМ\2016-17 уч. год\Продвижение\ЗА ВСЕ СПАСИБО\ФОТО встреч\Керханаджев\1АКИМОВА\Новая папка\SAM_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4427538"/>
            <a:ext cx="46196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D:\old\ТЯЖПРОМ\2016-17 уч. год\Продвижение\ЗА ВСЕ СПАСИБО\ФОТО встреч\Керханаджев\1 стенд\IMG_0178.JPG"/>
          <p:cNvPicPr>
            <a:picLocks noChangeAspect="1" noChangeArrowheads="1"/>
          </p:cNvPicPr>
          <p:nvPr/>
        </p:nvPicPr>
        <p:blipFill>
          <a:blip r:embed="rId4" cstate="print"/>
          <a:srcRect l="16183" t="13448" r="2950"/>
          <a:stretch>
            <a:fillRect/>
          </a:stretch>
        </p:blipFill>
        <p:spPr bwMode="auto">
          <a:xfrm>
            <a:off x="4679950" y="1258888"/>
            <a:ext cx="460851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D:\old\ТЯЖПРОМ\2016-17 уч. год\Продвижение\ЗА ВСЕ СПАСИБО\ФОТО встреч\Керханаджев\1 стенд\Новая папка\SAM_0062.JPG"/>
          <p:cNvPicPr>
            <a:picLocks noChangeAspect="1" noChangeArrowheads="1"/>
          </p:cNvPicPr>
          <p:nvPr/>
        </p:nvPicPr>
        <p:blipFill>
          <a:blip r:embed="rId5" cstate="print"/>
          <a:srcRect l="17943"/>
          <a:stretch>
            <a:fillRect/>
          </a:stretch>
        </p:blipFill>
        <p:spPr bwMode="auto">
          <a:xfrm>
            <a:off x="4352925" y="4572000"/>
            <a:ext cx="3567113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 descr="D:\old\ТЯЖПРОМ\2016-17 уч. год\Продвижение\ЗА ВСЕ СПАСИБО\ФОТО встреч\Керханаджев\1 стенд\Новая папка\SAM_01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7163" y="4572000"/>
            <a:ext cx="2087562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-252413"/>
            <a:ext cx="9575800" cy="2051051"/>
          </a:xfrm>
        </p:spPr>
        <p:txBody>
          <a:bodyPr/>
          <a:lstStyle/>
          <a:p>
            <a:pPr>
              <a:defRPr/>
            </a:pPr>
            <a:r>
              <a:rPr sz="3200" dirty="0" smtClean="0">
                <a:solidFill>
                  <a:srgbClr val="C00000"/>
                </a:solidFill>
              </a:rPr>
              <a:t>       </a:t>
            </a:r>
            <a:r>
              <a:rPr sz="3200" b="1" dirty="0" smtClean="0">
                <a:solidFill>
                  <a:srgbClr val="C00000"/>
                </a:solidFill>
              </a:rPr>
              <a:t>ВСТРЕЧИ  </a:t>
            </a:r>
            <a:r>
              <a:rPr sz="3200" b="1" cap="none" dirty="0" smtClean="0">
                <a:solidFill>
                  <a:srgbClr val="C00000"/>
                </a:solidFill>
              </a:rPr>
              <a:t>с  </a:t>
            </a:r>
            <a:r>
              <a:rPr sz="3200" b="1" dirty="0" smtClean="0">
                <a:solidFill>
                  <a:srgbClr val="C00000"/>
                </a:solidFill>
              </a:rPr>
              <a:t>Л.Н. </a:t>
            </a:r>
            <a:r>
              <a:rPr sz="3200" b="1" dirty="0" err="1" smtClean="0">
                <a:solidFill>
                  <a:srgbClr val="C00000"/>
                </a:solidFill>
              </a:rPr>
              <a:t>Пресняковой</a:t>
            </a:r>
            <a:r>
              <a:rPr sz="2400" dirty="0" smtClean="0">
                <a:solidFill>
                  <a:srgbClr val="C00000"/>
                </a:solidFill>
              </a:rPr>
              <a:t>,  </a:t>
            </a:r>
            <a:r>
              <a:rPr sz="2400" dirty="0" err="1" smtClean="0">
                <a:solidFill>
                  <a:srgbClr val="C00000"/>
                </a:solidFill>
              </a:rPr>
              <a:t>старшей</a:t>
            </a:r>
            <a:r>
              <a:rPr sz="2400" dirty="0" smtClean="0">
                <a:solidFill>
                  <a:srgbClr val="C00000"/>
                </a:solidFill>
              </a:rPr>
              <a:t> медсестрой запаса, участницей </a:t>
            </a:r>
            <a:r>
              <a:rPr sz="2400" dirty="0" err="1" smtClean="0">
                <a:solidFill>
                  <a:srgbClr val="C00000"/>
                </a:solidFill>
              </a:rPr>
              <a:t>боев</a:t>
            </a:r>
            <a:r>
              <a:rPr sz="2400" dirty="0" smtClean="0">
                <a:solidFill>
                  <a:srgbClr val="C00000"/>
                </a:solidFill>
              </a:rPr>
              <a:t> в </a:t>
            </a:r>
            <a:r>
              <a:rPr sz="2400" dirty="0" err="1" smtClean="0">
                <a:solidFill>
                  <a:srgbClr val="C00000"/>
                </a:solidFill>
              </a:rPr>
              <a:t>ЗабайкальскоМ</a:t>
            </a:r>
            <a:r>
              <a:rPr sz="2400" dirty="0" smtClean="0">
                <a:solidFill>
                  <a:srgbClr val="C00000"/>
                </a:solidFill>
              </a:rPr>
              <a:t> ВО, </a:t>
            </a:r>
            <a:r>
              <a:rPr sz="2400" dirty="0" err="1" smtClean="0">
                <a:solidFill>
                  <a:srgbClr val="C00000"/>
                </a:solidFill>
              </a:rPr>
              <a:t>председателем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районного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Совета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ветеранов</a:t>
            </a:r>
            <a:r>
              <a:rPr sz="2400" dirty="0" smtClean="0">
                <a:solidFill>
                  <a:srgbClr val="C00000"/>
                </a:solidFill>
              </a:rPr>
              <a:t>;</a:t>
            </a:r>
            <a:endParaRPr dirty="0"/>
          </a:p>
        </p:txBody>
      </p:sp>
      <p:pic>
        <p:nvPicPr>
          <p:cNvPr id="29699" name="Picture 2" descr="D:\old\СТЕНД\16-17\ППРЕСНЯКОВА Л.Н\IMG_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1474788"/>
            <a:ext cx="4464050" cy="2974975"/>
          </a:xfrm>
        </p:spPr>
      </p:pic>
      <p:pic>
        <p:nvPicPr>
          <p:cNvPr id="29700" name="Picture 3" descr="D:\old\СТЕНД\16-17\ППРЕСНЯКОВА Л.Н\101CANON\IMG_0019.JPG"/>
          <p:cNvPicPr>
            <a:picLocks noGrp="1" noChangeAspect="1" noChangeArrowheads="1"/>
          </p:cNvPicPr>
          <p:nvPr>
            <p:ph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11750" y="4427538"/>
            <a:ext cx="4321175" cy="2879725"/>
          </a:xfrm>
        </p:spPr>
      </p:pic>
      <p:pic>
        <p:nvPicPr>
          <p:cNvPr id="29701" name="Picture 6" descr="D:\old\МУЗЕЙ\БЕРСЕНЕВ\2015\ЦЕРЕМОНИЯ\ПРЕМИЯ\ФОТО\IMG_9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1474788"/>
            <a:ext cx="43195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D:\old\МУЗЕЙ\БЕРСЕНЕВ\2015\ЦЕРЕМОНИЯ\ПРЕМИЯ\ФОТО\IMG_9403.JPG"/>
          <p:cNvPicPr>
            <a:picLocks noChangeAspect="1" noChangeArrowheads="1"/>
          </p:cNvPicPr>
          <p:nvPr/>
        </p:nvPicPr>
        <p:blipFill>
          <a:blip r:embed="rId5" cstate="print"/>
          <a:srcRect l="9830" r="13016"/>
          <a:stretch>
            <a:fillRect/>
          </a:stretch>
        </p:blipFill>
        <p:spPr bwMode="auto">
          <a:xfrm>
            <a:off x="1079500" y="4500563"/>
            <a:ext cx="33115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250825"/>
            <a:ext cx="9575800" cy="1512888"/>
          </a:xfrm>
        </p:spPr>
        <p:txBody>
          <a:bodyPr/>
          <a:lstStyle/>
          <a:p>
            <a:pPr>
              <a:defRPr/>
            </a:pPr>
            <a:r>
              <a:rPr sz="3200" b="1" dirty="0" err="1" smtClean="0">
                <a:solidFill>
                  <a:srgbClr val="C00000"/>
                </a:solidFill>
              </a:rPr>
              <a:t>ВсТРЕЧИ</a:t>
            </a:r>
            <a:r>
              <a:rPr sz="3200" b="1" dirty="0" smtClean="0">
                <a:solidFill>
                  <a:srgbClr val="C00000"/>
                </a:solidFill>
              </a:rPr>
              <a:t> </a:t>
            </a:r>
            <a:r>
              <a:rPr sz="3200" b="1" cap="none" dirty="0" smtClean="0">
                <a:solidFill>
                  <a:srgbClr val="C00000"/>
                </a:solidFill>
              </a:rPr>
              <a:t>с </a:t>
            </a:r>
            <a:r>
              <a:rPr sz="3200" b="1" dirty="0" smtClean="0">
                <a:solidFill>
                  <a:srgbClr val="C00000"/>
                </a:solidFill>
              </a:rPr>
              <a:t>Ф.П. СТЕПАНОВЫМ,  </a:t>
            </a:r>
            <a:r>
              <a:rPr sz="2400" dirty="0" smtClean="0">
                <a:solidFill>
                  <a:srgbClr val="C00000"/>
                </a:solidFill>
              </a:rPr>
              <a:t>УЧАСТНИКОМ БОЕВЫХ ДЕЙСТВИТЙ в Новгородской, Калининской областях, на Смоленщине и в Белоруссии. </a:t>
            </a:r>
            <a:r>
              <a:rPr sz="2400" dirty="0" err="1" smtClean="0">
                <a:solidFill>
                  <a:srgbClr val="C00000"/>
                </a:solidFill>
              </a:rPr>
              <a:t>Переживший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блокаду</a:t>
            </a:r>
            <a:r>
              <a:rPr sz="2400" dirty="0" smtClean="0">
                <a:solidFill>
                  <a:srgbClr val="C00000"/>
                </a:solidFill>
              </a:rPr>
              <a:t> </a:t>
            </a:r>
            <a:r>
              <a:rPr sz="2400" dirty="0" err="1" smtClean="0">
                <a:solidFill>
                  <a:srgbClr val="C00000"/>
                </a:solidFill>
              </a:rPr>
              <a:t>Ленинграда</a:t>
            </a:r>
            <a:r>
              <a:rPr sz="2400" dirty="0" smtClean="0">
                <a:solidFill>
                  <a:srgbClr val="C00000"/>
                </a:solidFill>
              </a:rPr>
              <a:t>.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8675" name="Picture 2" descr="D:\old\ТЯЖПРОМ\2016-17 уч. год\Продвижение\ЗА ВСЕ СПАСИБО\ФОТО встреч\СТЕПАНОВ\Новая папка\Новая папка\IMG_0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4479925"/>
            <a:ext cx="4619625" cy="3079750"/>
          </a:xfrm>
        </p:spPr>
      </p:pic>
      <p:pic>
        <p:nvPicPr>
          <p:cNvPr id="28676" name="Picture 3" descr="D:\old\ТЯЖПРОМ\2016-17 уч. год\Продвижение\ЗА ВСЕ СПАСИБО\ФОТО встреч\СТЕПАНОВ\Новая папка\IMG_0472.JPG"/>
          <p:cNvPicPr>
            <a:picLocks noGrp="1" noChangeAspect="1" noChangeArrowheads="1"/>
          </p:cNvPicPr>
          <p:nvPr>
            <p:ph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1288" y="1619250"/>
            <a:ext cx="4787900" cy="3192463"/>
          </a:xfrm>
        </p:spPr>
      </p:pic>
      <p:pic>
        <p:nvPicPr>
          <p:cNvPr id="28677" name="Picture 4" descr="D:\old\ТЯЖПРОМ\2016-17 уч. год\Продвижение\ЗА ВСЕ СПАСИБО\ФОТО встреч\СТЕПАНОВ\Новая папка\IMG_0550.JPG"/>
          <p:cNvPicPr>
            <a:picLocks noChangeAspect="1" noChangeArrowheads="1"/>
          </p:cNvPicPr>
          <p:nvPr/>
        </p:nvPicPr>
        <p:blipFill>
          <a:blip r:embed="rId4" cstate="print"/>
          <a:srcRect t="12843"/>
          <a:stretch>
            <a:fillRect/>
          </a:stretch>
        </p:blipFill>
        <p:spPr bwMode="auto">
          <a:xfrm>
            <a:off x="65088" y="1763713"/>
            <a:ext cx="5046662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D:\old\ТЯЖПРОМ\2016-17 уч. год\Продвижение\ЗА ВСЕ СПАСИБО\ФОТО встреч\СТЕПАНОВ\ВСТРЕЧА НА ДОМУ101CANON\IMG_0017.JPG"/>
          <p:cNvPicPr>
            <a:picLocks noChangeAspect="1" noChangeArrowheads="1"/>
          </p:cNvPicPr>
          <p:nvPr/>
        </p:nvPicPr>
        <p:blipFill>
          <a:blip r:embed="rId5" cstate="print"/>
          <a:srcRect r="16023" b="11246"/>
          <a:stretch>
            <a:fillRect/>
          </a:stretch>
        </p:blipFill>
        <p:spPr bwMode="auto">
          <a:xfrm>
            <a:off x="5602288" y="4643438"/>
            <a:ext cx="37592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4663"/>
            <a:ext cx="5976938" cy="10731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УБОРКА МЕСТ ЗАХОРОНЕНИЙ</a:t>
            </a:r>
          </a:p>
        </p:txBody>
      </p:sp>
      <p:sp>
        <p:nvSpPr>
          <p:cNvPr id="23555" name="Text Box 22"/>
          <p:cNvSpPr txBox="1">
            <a:spLocks noChangeArrowheads="1"/>
          </p:cNvSpPr>
          <p:nvPr/>
        </p:nvSpPr>
        <p:spPr bwMode="auto">
          <a:xfrm>
            <a:off x="3960192" y="5503807"/>
            <a:ext cx="6048672" cy="194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Приведение в порядок военных </a:t>
            </a:r>
            <a:r>
              <a:rPr lang="ru-RU" sz="2400" b="1" dirty="0" smtClean="0">
                <a:solidFill>
                  <a:srgbClr val="C00000"/>
                </a:solidFill>
              </a:rPr>
              <a:t>захоронений  </a:t>
            </a:r>
            <a:r>
              <a:rPr lang="ru-RU" sz="2400" b="1" dirty="0">
                <a:solidFill>
                  <a:srgbClr val="C00000"/>
                </a:solidFill>
              </a:rPr>
              <a:t>на </a:t>
            </a:r>
            <a:r>
              <a:rPr lang="ru-RU" sz="2400" b="1" dirty="0" err="1">
                <a:solidFill>
                  <a:srgbClr val="C00000"/>
                </a:solidFill>
              </a:rPr>
              <a:t>Мироносицком</a:t>
            </a:r>
            <a:r>
              <a:rPr lang="ru-RU" sz="2400" b="1" dirty="0">
                <a:solidFill>
                  <a:srgbClr val="C00000"/>
                </a:solidFill>
              </a:rPr>
              <a:t> кладбище;  на могилах Героя </a:t>
            </a:r>
            <a:r>
              <a:rPr lang="ru-RU" sz="2400" b="1" dirty="0" smtClean="0">
                <a:solidFill>
                  <a:srgbClr val="C00000"/>
                </a:solidFill>
              </a:rPr>
              <a:t>РФ </a:t>
            </a:r>
            <a:r>
              <a:rPr lang="ru-RU" sz="2400" b="1" dirty="0" err="1" smtClean="0">
                <a:solidFill>
                  <a:srgbClr val="C00000"/>
                </a:solidFill>
              </a:rPr>
              <a:t>Р.Г.Берсенева</a:t>
            </a:r>
            <a:r>
              <a:rPr lang="ru-RU" sz="2400" b="1" dirty="0">
                <a:solidFill>
                  <a:srgbClr val="C00000"/>
                </a:solidFill>
              </a:rPr>
              <a:t>, заслуженных учителей РФ Е.А. Гордеева </a:t>
            </a:r>
            <a:r>
              <a:rPr lang="ru-RU" sz="2400" b="1" dirty="0" smtClean="0">
                <a:solidFill>
                  <a:srgbClr val="C00000"/>
                </a:solidFill>
              </a:rPr>
              <a:t>и </a:t>
            </a:r>
            <a:r>
              <a:rPr lang="ru-RU" sz="2400" b="1" dirty="0" err="1">
                <a:solidFill>
                  <a:srgbClr val="C00000"/>
                </a:solidFill>
              </a:rPr>
              <a:t>Л.И.Лазаревской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556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3557" name="Picture 26" descr="DSCN9761сж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576" y="2339677"/>
            <a:ext cx="2347371" cy="31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14776" y="3162115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3561" name="Picture 3" descr="F:\лето-9\IMG_1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1868552"/>
            <a:ext cx="3413371" cy="25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366835" y="5939245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5" name="Picture 2" descr="C:\Documents and Settings\n@ta\Рабочий стол\foto творческая мастерская\IMG_8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2623" y="167743"/>
            <a:ext cx="3150217" cy="209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1138" name="Picture 2" descr="D:\old\ЛАГЕРЬ\ТВОРИ ДОБРО\2013-2014\МЕРОПРИЯТИЯ\ЗАХОРОНЕНИЕ\IMG_4382.JPG"/>
          <p:cNvPicPr>
            <a:picLocks noChangeAspect="1" noChangeArrowheads="1"/>
          </p:cNvPicPr>
          <p:nvPr/>
        </p:nvPicPr>
        <p:blipFill>
          <a:blip r:embed="rId5" cstate="print"/>
          <a:srcRect l="3448" r="12064"/>
          <a:stretch>
            <a:fillRect/>
          </a:stretch>
        </p:blipFill>
        <p:spPr bwMode="auto">
          <a:xfrm>
            <a:off x="3744168" y="2411685"/>
            <a:ext cx="3528392" cy="2784144"/>
          </a:xfrm>
          <a:prstGeom prst="rect">
            <a:avLst/>
          </a:prstGeom>
          <a:noFill/>
        </p:spPr>
      </p:pic>
      <p:pic>
        <p:nvPicPr>
          <p:cNvPr id="13" name="Рисунок 12" descr="C:\Documents and Settings\User\Рабочий стол\SAM_10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792" y="4571925"/>
            <a:ext cx="33123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793" y="100607"/>
            <a:ext cx="9433048" cy="101493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Благотворительные акции  «Дети ждут!» в </a:t>
            </a:r>
            <a:r>
              <a:rPr lang="ru-RU" sz="1800" b="1" dirty="0" err="1" smtClean="0">
                <a:solidFill>
                  <a:srgbClr val="C00000"/>
                </a:solidFill>
                <a:latin typeface="Arial Black" pitchFamily="34" charset="0"/>
              </a:rPr>
              <a:t>Мокшанским</a:t>
            </a: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 интернате для детей-инвалидов,  в </a:t>
            </a:r>
            <a:r>
              <a:rPr lang="ru-RU" sz="1800" b="1" dirty="0" err="1" smtClean="0">
                <a:solidFill>
                  <a:srgbClr val="C00000"/>
                </a:solidFill>
                <a:latin typeface="Arial Black" pitchFamily="34" charset="0"/>
              </a:rPr>
              <a:t>Чаадаевском</a:t>
            </a:r>
            <a:r>
              <a:rPr lang="ru-RU" sz="1800" b="1" dirty="0" smtClean="0">
                <a:solidFill>
                  <a:srgbClr val="C00000"/>
                </a:solidFill>
                <a:latin typeface="Arial Black" pitchFamily="34" charset="0"/>
              </a:rPr>
              <a:t> социальном приюте для детей  и подростков</a:t>
            </a:r>
          </a:p>
        </p:txBody>
      </p:sp>
      <p:pic>
        <p:nvPicPr>
          <p:cNvPr id="13315" name="Picture 4" descr="3 июня 2010 года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1385495"/>
            <a:ext cx="4186260" cy="275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3 июня 2010 года 065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9307"/>
          <a:stretch>
            <a:fillRect/>
          </a:stretch>
        </p:blipFill>
        <p:spPr bwMode="auto">
          <a:xfrm>
            <a:off x="4824288" y="4643933"/>
            <a:ext cx="21142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3 июня 2010 года 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4211885"/>
            <a:ext cx="45369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D:\old\САЙТ\САЙТ 017-2018\ПРИЮТ\В управление приют\IMG_4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403573"/>
            <a:ext cx="4552923" cy="3036764"/>
          </a:xfrm>
          <a:prstGeom prst="rect">
            <a:avLst/>
          </a:prstGeom>
          <a:noFill/>
        </p:spPr>
      </p:pic>
      <p:pic>
        <p:nvPicPr>
          <p:cNvPr id="88068" name="Picture 4" descr="D:\old\САЙТ\САЙТ 017-2018\ПРИЮТ\В управление приют\Новая папка\IMG_4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4528" y="4499916"/>
            <a:ext cx="2801887" cy="3026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7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574" y="4175320"/>
            <a:ext cx="4860051" cy="33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MG_8005"/>
          <p:cNvPicPr>
            <a:picLocks noChangeAspect="1" noChangeArrowheads="1"/>
          </p:cNvPicPr>
          <p:nvPr/>
        </p:nvPicPr>
        <p:blipFill>
          <a:blip r:embed="rId3" cstate="print"/>
          <a:srcRect t="15749" b="22047"/>
          <a:stretch>
            <a:fillRect/>
          </a:stretch>
        </p:blipFill>
        <p:spPr bwMode="auto">
          <a:xfrm>
            <a:off x="7194150" y="395461"/>
            <a:ext cx="2886475" cy="291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D:\old\САЙТ\САЙТ 017-2018\НОВЫЙ ГОД - БОЛЬНИЦА\IMG_4761.JPG"/>
          <p:cNvPicPr>
            <a:picLocks noChangeAspect="1" noChangeArrowheads="1"/>
          </p:cNvPicPr>
          <p:nvPr/>
        </p:nvPicPr>
        <p:blipFill>
          <a:blip r:embed="rId4" cstate="print"/>
          <a:srcRect l="6362" t="10712" r="7170"/>
          <a:stretch>
            <a:fillRect/>
          </a:stretch>
        </p:blipFill>
        <p:spPr bwMode="auto">
          <a:xfrm>
            <a:off x="0" y="3875255"/>
            <a:ext cx="5256584" cy="36844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5776" y="107429"/>
            <a:ext cx="35283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Ежегодные благотворительные акции с посещением пациентов детских отделений ГБУЗ Пензенского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онколо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-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гического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диспансера и Пензенской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област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- ной психиатрической больницы им. К.Р.Евграфова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Рисунок 2" descr="D:\old\САЙТ\2013-14\НОВЫЙ ГОД\В управление образования\ФОТО\IMG_79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160" y="1475581"/>
            <a:ext cx="3528392" cy="25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" descr="D:\old\ТЯЖПРОМ\2015-2016\Продвижение\НПК\СКАН\img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92" y="251445"/>
            <a:ext cx="1368482" cy="1977020"/>
          </a:xfrm>
          <a:prstGeom prst="rect">
            <a:avLst/>
          </a:prstGeom>
          <a:noFill/>
        </p:spPr>
      </p:pic>
      <p:pic>
        <p:nvPicPr>
          <p:cNvPr id="322562" name="Picture 2" descr="D:\old\ТЯЖПРОМ\2015-2016\Продвижение\НПК\СКАН\img7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1960" y="251445"/>
            <a:ext cx="1340225" cy="19362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29062" y="611485"/>
            <a:ext cx="604775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СОЦИАЛЬНЫЙ ПРОЕКТ </a:t>
            </a:r>
          </a:p>
          <a:p>
            <a:pPr lvl="0" algn="ctr" eaLnBrk="0" hangingPunct="0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«ДЕТИ ЖДУТ!»</a:t>
            </a: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ctr" eaLnBrk="0" hangingPunct="0"/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аудиокниг пензенских писателей для слепых детей.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Маркетинг  для благотворительности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104209" y="5457065"/>
          <a:ext cx="5976663" cy="1752600"/>
        </p:xfrm>
        <a:graphic>
          <a:graphicData uri="http://schemas.openxmlformats.org/drawingml/2006/table">
            <a:tbl>
              <a:tblPr/>
              <a:tblGrid>
                <a:gridCol w="5976663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10710" algn="l"/>
                          <a:tab pos="5490845" algn="l"/>
                        </a:tabLst>
                      </a:pPr>
                      <a:r>
                        <a:rPr lang="ru-RU" sz="2000" b="1" i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Авторы проекта</a:t>
                      </a:r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 </a:t>
                      </a:r>
                      <a:r>
                        <a:rPr lang="ru-RU" sz="2000" b="1" i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волонтёры отряда «Пульс»: </a:t>
                      </a:r>
                      <a:r>
                        <a:rPr lang="ru-RU" sz="20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       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10710" algn="l"/>
                          <a:tab pos="5490845" algn="l"/>
                        </a:tabLst>
                      </a:pPr>
                      <a:r>
                        <a:rPr lang="ru-RU" sz="2000" b="1" i="1" dirty="0"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lang="ru-RU" sz="2000" b="1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Иноземцева</a:t>
                      </a:r>
                      <a:r>
                        <a:rPr lang="ru-RU" sz="20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 Анна,  Матвеева Диана, </a:t>
                      </a:r>
                      <a:endParaRPr lang="ru-RU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10710" algn="l"/>
                          <a:tab pos="5490845" algn="l"/>
                        </a:tabLst>
                      </a:pPr>
                      <a:r>
                        <a:rPr lang="ru-RU" sz="2000" b="1" i="1" dirty="0"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lang="ru-RU" sz="2000" b="1" i="1" dirty="0" err="1">
                          <a:latin typeface="Times New Roman"/>
                          <a:ea typeface="Calibri"/>
                          <a:cs typeface="Times New Roman"/>
                        </a:rPr>
                        <a:t>Дужников</a:t>
                      </a:r>
                      <a:r>
                        <a:rPr lang="ru-RU" sz="2000" b="1" i="1" dirty="0">
                          <a:latin typeface="Times New Roman"/>
                          <a:ea typeface="Calibri"/>
                          <a:cs typeface="Times New Roman"/>
                        </a:rPr>
                        <a:t> Илья, </a:t>
                      </a:r>
                      <a:r>
                        <a:rPr lang="ru-RU" sz="20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 Корчагин</a:t>
                      </a:r>
                      <a:r>
                        <a:rPr lang="ru-RU" sz="2000" b="1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Александр,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10710" algn="l"/>
                          <a:tab pos="5490845" algn="l"/>
                        </a:tabLst>
                      </a:pPr>
                      <a:r>
                        <a:rPr lang="ru-RU" sz="2000" b="1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r>
                        <a:rPr lang="ru-RU" sz="20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Хасан Карим, Андрюшина</a:t>
                      </a:r>
                      <a:r>
                        <a:rPr lang="ru-RU" sz="2000" b="1" i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Кристина и др.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10710" algn="l"/>
                          <a:tab pos="5490845" algn="l"/>
                        </a:tabLst>
                      </a:pPr>
                      <a:r>
                        <a:rPr lang="ru-RU" sz="2000" b="1" i="1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Руководитель проекта</a:t>
                      </a:r>
                      <a:r>
                        <a:rPr lang="ru-RU" sz="2000" b="1" i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2000" b="1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КомиссароваТ.Б</a:t>
                      </a:r>
                      <a:r>
                        <a:rPr lang="ru-RU" sz="20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8" name="Picture 4" descr="D:\old\ТЯЖПРОМ\2015-2016\Продвижение\ФУТЛЯРЫ\ОФОРМЛЕНИЕ ДИСКОВ\img827.jpg"/>
          <p:cNvPicPr>
            <a:picLocks noChangeAspect="1" noChangeArrowheads="1"/>
          </p:cNvPicPr>
          <p:nvPr/>
        </p:nvPicPr>
        <p:blipFill>
          <a:blip r:embed="rId5" cstate="print"/>
          <a:srcRect l="22878" t="50000" r="15105" b="5502"/>
          <a:stretch>
            <a:fillRect/>
          </a:stretch>
        </p:blipFill>
        <p:spPr bwMode="auto">
          <a:xfrm>
            <a:off x="359792" y="2195661"/>
            <a:ext cx="1572555" cy="1547822"/>
          </a:xfrm>
          <a:prstGeom prst="rect">
            <a:avLst/>
          </a:prstGeom>
          <a:noFill/>
        </p:spPr>
      </p:pic>
      <p:pic>
        <p:nvPicPr>
          <p:cNvPr id="19" name="Picture 4" descr="D:\old\ТЯЖПРОМ\2015-2016\Продвижение\ФУТЛЯРЫ\ОФОРМЛЕНИЕ ДИСКОВ\img827.jpg"/>
          <p:cNvPicPr>
            <a:picLocks noChangeAspect="1" noChangeArrowheads="1"/>
          </p:cNvPicPr>
          <p:nvPr/>
        </p:nvPicPr>
        <p:blipFill>
          <a:blip r:embed="rId5" cstate="print"/>
          <a:srcRect l="22878" t="4796" r="15105" b="52825"/>
          <a:stretch>
            <a:fillRect/>
          </a:stretch>
        </p:blipFill>
        <p:spPr bwMode="auto">
          <a:xfrm>
            <a:off x="1871960" y="2195661"/>
            <a:ext cx="1626808" cy="1524972"/>
          </a:xfrm>
          <a:prstGeom prst="rect">
            <a:avLst/>
          </a:prstGeom>
          <a:noFill/>
        </p:spPr>
      </p:pic>
      <p:pic>
        <p:nvPicPr>
          <p:cNvPr id="20" name="Picture 5" descr="D:\old\ТЯЖПРОМ\2015-2016\Продвижение\ДАРИМ ДЕТЯМ КНИГИ\НИКИТИНА ДАША 23.03.2016\IMG_5974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5936" t="17881" r="26641" b="7794"/>
          <a:stretch>
            <a:fillRect/>
          </a:stretch>
        </p:blipFill>
        <p:spPr bwMode="auto">
          <a:xfrm>
            <a:off x="0" y="4139877"/>
            <a:ext cx="3967909" cy="2915742"/>
          </a:xfrm>
          <a:prstGeom prst="rect">
            <a:avLst/>
          </a:prstGeom>
          <a:noFill/>
        </p:spPr>
      </p:pic>
      <p:pic>
        <p:nvPicPr>
          <p:cNvPr id="21" name="Picture 2" descr="D:\old\ТЯЖПРОМ\2015-2016\Продвижение\НПК\КУЛАБ\ФОТО\1\IMG_5292.JPG"/>
          <p:cNvPicPr>
            <a:picLocks noChangeAspect="1" noChangeArrowheads="1"/>
          </p:cNvPicPr>
          <p:nvPr/>
        </p:nvPicPr>
        <p:blipFill>
          <a:blip r:embed="rId7" cstate="print"/>
          <a:srcRect l="6447" t="9671" r="14576" b="12964"/>
          <a:stretch>
            <a:fillRect/>
          </a:stretch>
        </p:blipFill>
        <p:spPr bwMode="auto">
          <a:xfrm>
            <a:off x="4608263" y="2123653"/>
            <a:ext cx="4962325" cy="32403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2970" y="1417423"/>
            <a:ext cx="8652837" cy="317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algn="l"/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sz="2200" b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200" b="1" i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98" y="5984759"/>
            <a:ext cx="203621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endParaRPr lang="ru-RU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256002" name="Picture 2" descr="L:\DCIM\100CANON\IMG_4397.JPG"/>
          <p:cNvPicPr>
            <a:picLocks noChangeAspect="1" noChangeArrowheads="1"/>
          </p:cNvPicPr>
          <p:nvPr/>
        </p:nvPicPr>
        <p:blipFill>
          <a:blip r:embed="rId2" cstate="print"/>
          <a:srcRect l="17616" t="19739" r="16554" b="6998"/>
          <a:stretch>
            <a:fillRect/>
          </a:stretch>
        </p:blipFill>
        <p:spPr bwMode="auto">
          <a:xfrm>
            <a:off x="2896949" y="1319198"/>
            <a:ext cx="3651656" cy="2709008"/>
          </a:xfrm>
          <a:prstGeom prst="rect">
            <a:avLst/>
          </a:prstGeom>
          <a:noFill/>
        </p:spPr>
      </p:pic>
      <p:pic>
        <p:nvPicPr>
          <p:cNvPr id="256004" name="Picture 4" descr="L:\DCIM\100CANON\IMG_4491.JPG"/>
          <p:cNvPicPr>
            <a:picLocks noChangeAspect="1" noChangeArrowheads="1"/>
          </p:cNvPicPr>
          <p:nvPr/>
        </p:nvPicPr>
        <p:blipFill>
          <a:blip r:embed="rId3" cstate="print"/>
          <a:srcRect l="7717" t="8298" r="22742"/>
          <a:stretch>
            <a:fillRect/>
          </a:stretch>
        </p:blipFill>
        <p:spPr bwMode="auto">
          <a:xfrm>
            <a:off x="0" y="1239822"/>
            <a:ext cx="2976333" cy="2460640"/>
          </a:xfrm>
          <a:prstGeom prst="rect">
            <a:avLst/>
          </a:prstGeom>
          <a:noFill/>
        </p:spPr>
      </p:pic>
      <p:pic>
        <p:nvPicPr>
          <p:cNvPr id="337922" name="Picture 2" descr="D:\old\ТЯЖПРОМ\2015-2016\Продвижение\НПК\ФОТО КОРЧАГТИН\IMG_5317.JPG"/>
          <p:cNvPicPr>
            <a:picLocks noChangeAspect="1" noChangeArrowheads="1"/>
          </p:cNvPicPr>
          <p:nvPr/>
        </p:nvPicPr>
        <p:blipFill>
          <a:blip r:embed="rId4" cstate="print"/>
          <a:srcRect l="6644" t="10714" r="19031" b="5671"/>
          <a:stretch>
            <a:fillRect/>
          </a:stretch>
        </p:blipFill>
        <p:spPr bwMode="auto">
          <a:xfrm>
            <a:off x="0" y="3700462"/>
            <a:ext cx="3175353" cy="2381265"/>
          </a:xfrm>
          <a:prstGeom prst="rect">
            <a:avLst/>
          </a:prstGeom>
          <a:noFill/>
        </p:spPr>
      </p:pic>
      <p:pic>
        <p:nvPicPr>
          <p:cNvPr id="16" name="Picture 2" descr="G:\ПРО ДВИЖЕНИЕ\БИБЛИОТЕКА 6.12\IMG_5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7175" y="1319197"/>
            <a:ext cx="3493450" cy="2328722"/>
          </a:xfrm>
          <a:prstGeom prst="rect">
            <a:avLst/>
          </a:prstGeom>
          <a:noFill/>
        </p:spPr>
      </p:pic>
      <p:pic>
        <p:nvPicPr>
          <p:cNvPr id="17" name="Picture 3" descr="G:\ПРО ДВИЖЕНИЕ\БИБЛИОТЕКА 6.12\IMG_5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8605" y="3674003"/>
            <a:ext cx="3532020" cy="2354432"/>
          </a:xfrm>
          <a:prstGeom prst="rect">
            <a:avLst/>
          </a:prstGeom>
          <a:noFill/>
        </p:spPr>
      </p:pic>
      <p:pic>
        <p:nvPicPr>
          <p:cNvPr id="332802" name="Picture 2" descr="L:\DCIM\100CANON\IMG_4965.JPG"/>
          <p:cNvPicPr>
            <a:picLocks noChangeAspect="1" noChangeArrowheads="1"/>
          </p:cNvPicPr>
          <p:nvPr/>
        </p:nvPicPr>
        <p:blipFill>
          <a:blip r:embed="rId7" cstate="print"/>
          <a:srcRect t="14165" r="13545"/>
          <a:stretch>
            <a:fillRect/>
          </a:stretch>
        </p:blipFill>
        <p:spPr bwMode="auto">
          <a:xfrm>
            <a:off x="3135101" y="3938589"/>
            <a:ext cx="3413504" cy="225912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8364" y="120784"/>
            <a:ext cx="444237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СОЦИАЛЬНЫЙ ПРОЕКТ </a:t>
            </a:r>
          </a:p>
          <a:p>
            <a:pPr lvl="0" algn="ctr" eaLnBrk="0" hangingPunct="0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«ДЕТИ ЖДУТ!»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Идёт звукозапись!</a:t>
            </a:r>
            <a:endParaRPr lang="ru-RU" sz="2800" b="1" dirty="0">
              <a:solidFill>
                <a:srgbClr val="C00000"/>
              </a:solidFill>
              <a:latin typeface="TruthCYR Black" pitchFamily="50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52280" y="251445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Оформление вкладышей в футляры дисков по Брайлю </a:t>
            </a:r>
            <a:endParaRPr lang="ru-RU" sz="2400" b="1" dirty="0">
              <a:solidFill>
                <a:srgbClr val="C00000"/>
              </a:solidFill>
              <a:latin typeface="TruthCYR Black" pitchFamily="50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5775" y="6384899"/>
            <a:ext cx="9864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ruthCYR Black" pitchFamily="50" charset="-52"/>
                <a:cs typeface="Times New Roman" pitchFamily="18" charset="0"/>
              </a:rPr>
              <a:t>На  фото:   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Корчагин Саша, Хасан Карим, Андрюшина Кристина,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Стукалова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Саша,  Денисов Коля, 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Мишинёв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Матвей,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Иноземцева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Анна,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Дужников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Илья, </a:t>
            </a:r>
            <a:r>
              <a:rPr lang="ru-RU" sz="20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Стульников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Егор,  Комиссарова Т.Б.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240" y="3960440"/>
            <a:ext cx="5472608" cy="2483693"/>
          </a:xfrm>
        </p:spPr>
        <p:txBody>
          <a:bodyPr/>
          <a:lstStyle/>
          <a:p>
            <a:pPr marL="514350" indent="-514350" algn="r">
              <a:buFont typeface="Wingdings" pitchFamily="2" charset="2"/>
              <a:buChar char="§"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Пресс-конференция депутатов   гимназической Думы;</a:t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    Парламентский час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8066" name="Picture 2" descr="D:\old\ПАПКА О ДУМЕ\ВЫБОРЫ в ДУМУ\2016\ФОТО ВЫБОЫ\ВЫБОРЫ\IMG_9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985" y="3719249"/>
            <a:ext cx="5760640" cy="3840426"/>
          </a:xfrm>
          <a:prstGeom prst="rect">
            <a:avLst/>
          </a:prstGeom>
          <a:noFill/>
        </p:spPr>
      </p:pic>
      <p:pic>
        <p:nvPicPr>
          <p:cNvPr id="88067" name="Picture 3" descr="D:\old\ПАПКА О ДУМЕ\ВЫБОРЫ в ДУМУ\2016\ФОТО ВЫБОЫ\ВЫБОРЫ\IMG_9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9200"/>
            <a:ext cx="4752280" cy="3528283"/>
          </a:xfrm>
          <a:prstGeom prst="rect">
            <a:avLst/>
          </a:prstGeom>
          <a:noFill/>
        </p:spPr>
      </p:pic>
      <p:pic>
        <p:nvPicPr>
          <p:cNvPr id="88068" name="Picture 4" descr="D:\old\ПАПКА О ДУМЕ\ВЫБОРЫ в ДУМУ\2017-2018\БРИФИНГ\ДАША\10620_09\Новая папка\DSC_0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24596"/>
            <a:ext cx="4283461" cy="28556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24289" y="755501"/>
            <a:ext cx="525633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ЭТО  КРАТКИЙ РАССКАЗ О ТОМ КАК МЫ:</a:t>
            </a: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-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САМОуправляемся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-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САМОорганизуемся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-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САМОобучаемся</a:t>
            </a:r>
            <a:r>
              <a:rPr lang="ru-RU" sz="2800" dirty="0" smtClean="0">
                <a:latin typeface="Arial Black" pitchFamily="34" charset="0"/>
              </a:rPr>
              <a:t>!</a:t>
            </a: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2969" y="1716076"/>
            <a:ext cx="8494070" cy="334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94" tIns="50397" rIns="100794" bIns="50397">
            <a:spAutoFit/>
          </a:bodyPr>
          <a:lstStyle/>
          <a:p>
            <a:pPr algn="l"/>
            <a:endParaRPr lang="ru-RU" sz="1500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03972" indent="-503972"/>
            <a:endParaRPr lang="ru-RU" sz="2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200" b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endParaRPr lang="ru-RU" sz="2200" b="1" i="1" dirty="0" smtClean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98" y="5984759"/>
            <a:ext cx="203621" cy="65577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endParaRPr lang="ru-RU" b="1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sp>
        <p:nvSpPr>
          <p:cNvPr id="316417" name="Rectangle 1"/>
          <p:cNvSpPr>
            <a:spLocks noChangeArrowheads="1"/>
          </p:cNvSpPr>
          <p:nvPr/>
        </p:nvSpPr>
        <p:spPr bwMode="auto">
          <a:xfrm>
            <a:off x="436050" y="4113958"/>
            <a:ext cx="9287908" cy="90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eaLnBrk="0" hangingPunct="0"/>
            <a:endParaRPr lang="ru-RU" sz="2600" dirty="0" smtClean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07943" eaLnBrk="0" hangingPunct="0"/>
            <a:endParaRPr lang="ru-RU" sz="2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6898" name="Picture 2" descr="D:\old\СТЕНД\2015-2016\ПРЕЗЕНТАЦИЯ ПРОЕТА В БИБЛИОТЕКЕ\ФОТО\_DSC0168.JPG"/>
          <p:cNvPicPr>
            <a:picLocks noChangeAspect="1" noChangeArrowheads="1"/>
          </p:cNvPicPr>
          <p:nvPr/>
        </p:nvPicPr>
        <p:blipFill>
          <a:blip r:embed="rId2" cstate="print"/>
          <a:srcRect l="9444" t="17516" r="8263"/>
          <a:stretch>
            <a:fillRect/>
          </a:stretch>
        </p:blipFill>
        <p:spPr bwMode="auto">
          <a:xfrm>
            <a:off x="2817566" y="4461239"/>
            <a:ext cx="4207342" cy="2811120"/>
          </a:xfrm>
          <a:prstGeom prst="rect">
            <a:avLst/>
          </a:prstGeom>
          <a:noFill/>
        </p:spPr>
      </p:pic>
      <p:pic>
        <p:nvPicPr>
          <p:cNvPr id="336899" name="Picture 3" descr="D:\old\СТЕНД\2015-2016\ПРЕЗЕНТАЦИЯ ПРОЕТА В БИБЛИОТЕКЕ\ФОТО\_DSC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566" y="1715701"/>
            <a:ext cx="4207342" cy="2804601"/>
          </a:xfrm>
          <a:prstGeom prst="rect">
            <a:avLst/>
          </a:prstGeom>
          <a:noFill/>
        </p:spPr>
      </p:pic>
      <p:pic>
        <p:nvPicPr>
          <p:cNvPr id="336901" name="Picture 5" descr="D:\old\СТЕНД\2015-2016\ПРЕЗЕНТАЦИЯ ПРОЕТА В БИБЛИОТЕКЕ\В контакт\_DSC0006.JPG"/>
          <p:cNvPicPr>
            <a:picLocks noChangeAspect="1" noChangeArrowheads="1"/>
          </p:cNvPicPr>
          <p:nvPr/>
        </p:nvPicPr>
        <p:blipFill>
          <a:blip r:embed="rId4" cstate="print"/>
          <a:srcRect l="8483" t="6990" r="9966" b="10225"/>
          <a:stretch>
            <a:fillRect/>
          </a:stretch>
        </p:blipFill>
        <p:spPr bwMode="auto">
          <a:xfrm>
            <a:off x="6945524" y="5446722"/>
            <a:ext cx="3133886" cy="21206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17566" y="5208596"/>
            <a:ext cx="7263059" cy="441047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l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6902" name="Picture 6" descr="D:\old\ТЯЖПРОМ\2015-2016\Продвижение\ПРЕЗЕНТАЦИЯ  БИБЛИОТЕКА\СТУЛЬНИКОВ\IMG_5734.JPG"/>
          <p:cNvPicPr>
            <a:picLocks noChangeAspect="1" noChangeArrowheads="1"/>
          </p:cNvPicPr>
          <p:nvPr/>
        </p:nvPicPr>
        <p:blipFill>
          <a:blip r:embed="rId5" cstate="print"/>
          <a:srcRect l="6717" t="11538" r="8667"/>
          <a:stretch>
            <a:fillRect/>
          </a:stretch>
        </p:blipFill>
        <p:spPr bwMode="auto">
          <a:xfrm>
            <a:off x="0" y="3541711"/>
            <a:ext cx="2817566" cy="1963551"/>
          </a:xfrm>
          <a:prstGeom prst="rect">
            <a:avLst/>
          </a:prstGeom>
          <a:noFill/>
        </p:spPr>
      </p:pic>
      <p:pic>
        <p:nvPicPr>
          <p:cNvPr id="3075" name="Picture 3" descr="D:\old\ТЯЖПРОМ\2015-2016\Продвижение\ПРЕЗЕНТАЦИЯ  БИБЛИОТЕКА\БАБКОВА\Анисимова и общие\IMG_59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9939" y="3382960"/>
            <a:ext cx="3050686" cy="2033577"/>
          </a:xfrm>
          <a:prstGeom prst="rect">
            <a:avLst/>
          </a:prstGeom>
          <a:noFill/>
        </p:spPr>
      </p:pic>
      <p:pic>
        <p:nvPicPr>
          <p:cNvPr id="3076" name="Picture 4" descr="D:\old\ТЯЖПРОМ\2015-2016\Продвижение\ПРЕЗЕНТАЦИЯ  БИБЛИОТЕКА\ОЛЯ\DCIM\100D5200\_DSC0102.JPG"/>
          <p:cNvPicPr>
            <a:picLocks noChangeAspect="1" noChangeArrowheads="1"/>
          </p:cNvPicPr>
          <p:nvPr/>
        </p:nvPicPr>
        <p:blipFill>
          <a:blip r:embed="rId7" cstate="print"/>
          <a:srcRect l="12594" t="15744" r="16926"/>
          <a:stretch>
            <a:fillRect/>
          </a:stretch>
        </p:blipFill>
        <p:spPr bwMode="auto">
          <a:xfrm>
            <a:off x="0" y="1160447"/>
            <a:ext cx="2896949" cy="2308533"/>
          </a:xfrm>
          <a:prstGeom prst="rect">
            <a:avLst/>
          </a:prstGeom>
          <a:noFill/>
        </p:spPr>
      </p:pic>
      <p:pic>
        <p:nvPicPr>
          <p:cNvPr id="3077" name="Picture 5" descr="D:\old\ТЯЖПРОМ\2015-2016\Продвижение\ПРЕЗЕНТАЦИЯ  БИБЛИОТЕКА\БАБКОВА\Анисимова и общие\Новая папка\IMG_61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581873"/>
            <a:ext cx="2817566" cy="1928613"/>
          </a:xfrm>
          <a:prstGeom prst="rect">
            <a:avLst/>
          </a:prstGeom>
          <a:noFill/>
        </p:spPr>
      </p:pic>
      <p:pic>
        <p:nvPicPr>
          <p:cNvPr id="18" name="Picture 2" descr="D:\old\ТЯЖПРОМ\2015-2016\Продвижение\ПРЕЗЕНТАЦИЯ  БИБЛИОТЕКА\IMG_5709.JPG"/>
          <p:cNvPicPr>
            <a:picLocks noChangeAspect="1" noChangeArrowheads="1"/>
          </p:cNvPicPr>
          <p:nvPr/>
        </p:nvPicPr>
        <p:blipFill>
          <a:blip r:embed="rId9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985216" y="1266654"/>
            <a:ext cx="3095409" cy="206338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5776" y="284544"/>
            <a:ext cx="9864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</a:rPr>
              <a:t>ПРЕЗЕНТАЦИЯ ПРОЕКТА  «ДЕТИ ЖДУТ!»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ruthCYR Black" pitchFamily="50" charset="-52"/>
              </a:rPr>
              <a:t>в ПЕНЗЕНСКОЙ ОБЛАСТНОЙ БИБЛИОТЕКЕ</a:t>
            </a:r>
            <a:endParaRPr lang="ru-RU" sz="2400" b="1" dirty="0">
              <a:solidFill>
                <a:srgbClr val="C00000"/>
              </a:solidFill>
              <a:latin typeface="TruthCYR Black" pitchFamily="50" charset="-52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74202" y="2801160"/>
            <a:ext cx="8890988" cy="11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/>
            <a:endParaRPr lang="ru-RU" sz="1500" dirty="0" smtClean="0">
              <a:solidFill>
                <a:srgbClr val="C00000"/>
              </a:solidFill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lang="ru-RU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2862930"/>
            <a:ext cx="10080625" cy="77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200" dirty="0" smtClean="0">
              <a:solidFill>
                <a:schemeClr val="bg1"/>
              </a:solidFill>
            </a:endParaRPr>
          </a:p>
          <a:p>
            <a:endParaRPr lang="ru-RU" sz="2200" dirty="0" smtClean="0">
              <a:solidFill>
                <a:schemeClr val="bg1"/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688383" y="1629469"/>
            <a:ext cx="4392241" cy="502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/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На презентации присутствовал автор  «Весёлого естествознания…» - Владимир Александрович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Юраков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. Он поразил детей своим великолепным юмором, весёлыми песнями под собственный аккомпанемент на гитаре, способностью увлечь своим рассказом всех, без исключения!  По итогам презентации мы получили заказ  на приобретение 5 аудиодисков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7650" name="Picture 2" descr="D:\old\САЙТ\2016-2017 уч.год\ЮРАКОВ\Новая папка\1         IMG_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1071"/>
            <a:ext cx="3094458" cy="2063763"/>
          </a:xfrm>
          <a:prstGeom prst="rect">
            <a:avLst/>
          </a:prstGeom>
          <a:noFill/>
        </p:spPr>
      </p:pic>
      <p:pic>
        <p:nvPicPr>
          <p:cNvPr id="27651" name="Picture 3" descr="D:\old\САЙТ\2016-2017 уч.год\ЮРАКОВ\Новая папка\IMG_0101.JPG"/>
          <p:cNvPicPr>
            <a:picLocks noChangeAspect="1" noChangeArrowheads="1"/>
          </p:cNvPicPr>
          <p:nvPr/>
        </p:nvPicPr>
        <p:blipFill>
          <a:blip r:embed="rId4" cstate="print"/>
          <a:srcRect l="14392"/>
          <a:stretch>
            <a:fillRect/>
          </a:stretch>
        </p:blipFill>
        <p:spPr bwMode="auto">
          <a:xfrm>
            <a:off x="3055717" y="1160445"/>
            <a:ext cx="2530444" cy="1971319"/>
          </a:xfrm>
          <a:prstGeom prst="rect">
            <a:avLst/>
          </a:prstGeom>
          <a:noFill/>
        </p:spPr>
      </p:pic>
      <p:pic>
        <p:nvPicPr>
          <p:cNvPr id="27652" name="Picture 4" descr="D:\old\САЙТ\2016-2017 уч.год\ЮРАКОВ\Новая папка\IMG_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4833"/>
            <a:ext cx="3095459" cy="2104176"/>
          </a:xfrm>
          <a:prstGeom prst="rect">
            <a:avLst/>
          </a:prstGeom>
          <a:noFill/>
        </p:spPr>
      </p:pic>
      <p:pic>
        <p:nvPicPr>
          <p:cNvPr id="27653" name="Picture 5" descr="D:\old\САЙТ\2016-2017 уч.год\ЮРАКОВ\Новая папка\IMG_0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5101" y="3224209"/>
            <a:ext cx="2481275" cy="3332143"/>
          </a:xfrm>
          <a:prstGeom prst="rect">
            <a:avLst/>
          </a:prstGeom>
          <a:noFill/>
        </p:spPr>
      </p:pic>
      <p:pic>
        <p:nvPicPr>
          <p:cNvPr id="27654" name="Picture 6" descr="D:\old\САЙТ\2016-2017 уч.год\ЮРАКОВ\Новая папка\IMG_01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08597"/>
            <a:ext cx="3113334" cy="207635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31800" y="120203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ruthCYR Black" pitchFamily="50" charset="-52"/>
                <a:ea typeface="Calibri" pitchFamily="34" charset="0"/>
                <a:cs typeface="Times New Roman" pitchFamily="18" charset="0"/>
              </a:rPr>
              <a:t>ПРЕЗЕНТАЦИЯ АУДИОКНИГ ДЛЯ УЧАЩИХСЯ </a:t>
            </a:r>
          </a:p>
          <a:p>
            <a:pPr lvl="0" algn="ctr"/>
            <a:r>
              <a:rPr lang="ru-RU" sz="2400" dirty="0" smtClean="0">
                <a:solidFill>
                  <a:srgbClr val="C00000"/>
                </a:solidFill>
                <a:latin typeface="TruthCYR Black" pitchFamily="50" charset="-52"/>
                <a:ea typeface="Calibri" pitchFamily="34" charset="0"/>
                <a:cs typeface="Times New Roman" pitchFamily="18" charset="0"/>
              </a:rPr>
              <a:t>НАЧАЛЬНЫХ КЛАССОВ ГИМНАЗИИ</a:t>
            </a:r>
            <a:endParaRPr lang="ru-RU" sz="2400" dirty="0" smtClean="0">
              <a:solidFill>
                <a:srgbClr val="C00000"/>
              </a:solidFill>
              <a:latin typeface="TruthCYR Black" pitchFamily="50" charset="-5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0" y="1636700"/>
            <a:ext cx="10080625" cy="103188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>
              <a:lnSpc>
                <a:spcPct val="80000"/>
              </a:lnSpc>
            </a:pPr>
            <a:endParaRPr lang="ru-RU" sz="31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ru-RU" sz="2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"/>
            <a:ext cx="9367291" cy="133288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l"/>
            <a:r>
              <a:rPr lang="ru-RU" sz="4000" b="1" u="sng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4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74202" y="2801160"/>
            <a:ext cx="8890988" cy="11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/>
            <a:endParaRPr lang="ru-RU" sz="1500" dirty="0" smtClean="0">
              <a:solidFill>
                <a:srgbClr val="C00000"/>
              </a:solidFill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ruthCYR Black" pitchFamily="50" charset="-52"/>
              <a:ea typeface="Calibri" pitchFamily="34" charset="0"/>
              <a:cs typeface="Times New Roman" pitchFamily="18" charset="0"/>
            </a:endParaRPr>
          </a:p>
          <a:p>
            <a:pPr defTabSz="1007943"/>
            <a:endParaRPr lang="ru-RU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7828" name="Picture 4" descr="D:\old\САЙТ\2016-2017 уч.год\27 шклоа\2   DSC_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1071"/>
            <a:ext cx="2738182" cy="2683137"/>
          </a:xfrm>
          <a:prstGeom prst="rect">
            <a:avLst/>
          </a:prstGeom>
          <a:noFill/>
        </p:spPr>
      </p:pic>
      <p:pic>
        <p:nvPicPr>
          <p:cNvPr id="77829" name="Picture 5" descr="D:\old\САЙТ\2016-2017 уч.год\27 шклоа\фото\DSC_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0850"/>
            <a:ext cx="3135101" cy="2038826"/>
          </a:xfrm>
          <a:prstGeom prst="rect">
            <a:avLst/>
          </a:prstGeom>
          <a:noFill/>
        </p:spPr>
      </p:pic>
      <p:pic>
        <p:nvPicPr>
          <p:cNvPr id="77831" name="Picture 7" descr="D:\old\САЙТ\2016-2017 уч.год\27 шклоа\фото\DSC_0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5102" y="5367347"/>
            <a:ext cx="2723345" cy="2192328"/>
          </a:xfrm>
          <a:prstGeom prst="rect">
            <a:avLst/>
          </a:prstGeom>
          <a:noFill/>
        </p:spPr>
      </p:pic>
      <p:pic>
        <p:nvPicPr>
          <p:cNvPr id="77832" name="Picture 8" descr="D:\old\САЙТ\2016-2017 уч.год\27 шклоа\фото\IMG_1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00463"/>
            <a:ext cx="3016585" cy="2203290"/>
          </a:xfrm>
          <a:prstGeom prst="rect">
            <a:avLst/>
          </a:prstGeom>
          <a:noFill/>
        </p:spPr>
      </p:pic>
      <p:pic>
        <p:nvPicPr>
          <p:cNvPr id="16" name="Picture 3" descr="D:\old\САЙТ\2016-2017 уч.год\27 шклоа\1   DSC_0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4151" y="1160446"/>
            <a:ext cx="4246474" cy="2885973"/>
          </a:xfrm>
          <a:prstGeom prst="rect">
            <a:avLst/>
          </a:prstGeom>
          <a:noFill/>
        </p:spPr>
      </p:pic>
      <p:pic>
        <p:nvPicPr>
          <p:cNvPr id="1027" name="Picture 3" descr="D:\old\ТЯЖПРОМ\2016-17 уч. год\Продвижение\МАРКЕТИНГ\27 шклоа\СЕРОБАБА\IMG_12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9414" y="1160446"/>
            <a:ext cx="3254737" cy="2169596"/>
          </a:xfrm>
          <a:prstGeom prst="rect">
            <a:avLst/>
          </a:prstGeom>
          <a:noFill/>
        </p:spPr>
      </p:pic>
      <p:pic>
        <p:nvPicPr>
          <p:cNvPr id="77833" name="Picture 9" descr="D:\old\САЙТ\2016-2017 уч.год\27 шклоа\фото\IMG_12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6334" y="2986083"/>
            <a:ext cx="2823145" cy="238498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976416" y="4435454"/>
            <a:ext cx="4104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презентации присутствовал  автор озвученной книги «Весёлое естествознание, или почему грохочет гром?»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В.А.Юраков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председатель ООО социальной адаптации «Благовест»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М.А.Львова-Белова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Более 40 учащимся с ограниченными возможностями здоровья,  были подарены аудиокниги.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7784" y="251445"/>
            <a:ext cx="9577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ruthCYR Black" pitchFamily="50" charset="-52"/>
              </a:rPr>
              <a:t>Презентация проекта «Дети ждут!»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TruthCYR Black" pitchFamily="50" charset="-52"/>
              </a:rPr>
              <a:t>в МБОУ СОШ №27 г. Пензы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ВОЛОНТЁРСКО-ВОЖАТСКИЙ ОТРЯД «ПУЛЬС». ДЕВИЗ «ТВОРИ ДОБРО!»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:\old\ЛАГЕРЬ\ТВОРИ ДОБРО\2014-2015\ВОЖАТЫЕ\IMG_2456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/>
          </a:blip>
          <a:srcRect l="5260" t="15000" r="12699"/>
          <a:stretch>
            <a:fillRect/>
          </a:stretch>
        </p:blipFill>
        <p:spPr bwMode="auto">
          <a:xfrm>
            <a:off x="215776" y="1691605"/>
            <a:ext cx="302433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ИГРЫ\ФОТО\IMG_4208.JPGсж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088" y="4571925"/>
            <a:ext cx="36724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old\ЛАГЕРЬ\ТВОРИ ДОБРО\2014-2015\ИГРЫ\фото\IMG_2557.JPG"/>
          <p:cNvPicPr/>
          <p:nvPr/>
        </p:nvPicPr>
        <p:blipFill>
          <a:blip r:embed="rId4" cstate="print"/>
          <a:srcRect r="35181"/>
          <a:stretch>
            <a:fillRect/>
          </a:stretch>
        </p:blipFill>
        <p:spPr bwMode="auto">
          <a:xfrm>
            <a:off x="215776" y="3923853"/>
            <a:ext cx="30963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ИГРЫ\ФОТО\игры 2014 054.jpg"/>
          <p:cNvPicPr/>
          <p:nvPr/>
        </p:nvPicPr>
        <p:blipFill>
          <a:blip r:embed="rId5" cstate="print"/>
          <a:srcRect r="10866"/>
          <a:stretch>
            <a:fillRect/>
          </a:stretch>
        </p:blipFill>
        <p:spPr bwMode="auto">
          <a:xfrm>
            <a:off x="3384128" y="1547589"/>
            <a:ext cx="6480720" cy="290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IMG_46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8465" y="4571925"/>
            <a:ext cx="36721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07" y="323453"/>
            <a:ext cx="4777289" cy="1008112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Работа кукловодами</a:t>
            </a:r>
            <a:b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Arial Black" pitchFamily="34" charset="0"/>
              </a:rPr>
              <a:t> в Пензенском зоопарке </a:t>
            </a:r>
            <a:endParaRPr lang="ru-RU" sz="1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C:\Documents and Settings\User\Рабочий стол\ФОТО АЛИМ\DSCN25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824" y="4139877"/>
            <a:ext cx="4464249" cy="313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old\ПРАЗДНИКИ\2014-2015 уч.год\ДЕНЬ СОСЕДЕЙ\ФОТО\IMG_2131.JPG"/>
          <p:cNvPicPr/>
          <p:nvPr/>
        </p:nvPicPr>
        <p:blipFill>
          <a:blip r:embed="rId3" cstate="print">
            <a:lum bright="10000" contrast="10000"/>
          </a:blip>
          <a:srcRect l="6738" t="15426" r="10638"/>
          <a:stretch>
            <a:fillRect/>
          </a:stretch>
        </p:blipFill>
        <p:spPr bwMode="auto">
          <a:xfrm>
            <a:off x="5256336" y="1331565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754115" y="539477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ПРАЗДНИКИ ДЛЯ ПОСЕТИТЕЛЕЙ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ЦПКиО им. В.Г.БЕЛИНСКОГО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D:\old\САЙТ\2014-2015\ЛАГЕРЬ\IMG_22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840" y="1187549"/>
            <a:ext cx="39604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3" name="Picture 1" descr="D:\old\КОНКУРСЫ\2017-2018\НПК ПЕДАГОГИ\КОМЕНТАТРИЙ И ФОТОНовая папка\1    DSCF2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344" y="4283893"/>
            <a:ext cx="4691629" cy="3059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992" y="0"/>
            <a:ext cx="7848872" cy="169160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Проект «От экологии среды - к экологии души!»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2531" name="Picture 15" descr="IMG_0575сж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4499917"/>
            <a:ext cx="3456384" cy="230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2535" name="Text Box 25"/>
          <p:cNvSpPr txBox="1">
            <a:spLocks noChangeArrowheads="1"/>
          </p:cNvSpPr>
          <p:nvPr/>
        </p:nvSpPr>
        <p:spPr bwMode="auto">
          <a:xfrm>
            <a:off x="503808" y="6724461"/>
            <a:ext cx="3550382" cy="6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Работаем на </a:t>
            </a:r>
            <a:r>
              <a:rPr lang="ru-RU" b="1" dirty="0" smtClean="0">
                <a:solidFill>
                  <a:srgbClr val="C00000"/>
                </a:solidFill>
              </a:rPr>
              <a:t>территории </a:t>
            </a:r>
            <a:r>
              <a:rPr lang="ru-RU" b="1" dirty="0">
                <a:solidFill>
                  <a:srgbClr val="C00000"/>
                </a:solidFill>
              </a:rPr>
              <a:t>ЦПКиО </a:t>
            </a:r>
            <a:r>
              <a:rPr lang="ru-RU" b="1" dirty="0" smtClean="0">
                <a:solidFill>
                  <a:srgbClr val="C00000"/>
                </a:solidFill>
              </a:rPr>
              <a:t>им. </a:t>
            </a:r>
            <a:r>
              <a:rPr lang="ru-RU" b="1" dirty="0">
                <a:solidFill>
                  <a:srgbClr val="C00000"/>
                </a:solidFill>
              </a:rPr>
              <a:t>В.Г.Белинского</a:t>
            </a:r>
          </a:p>
        </p:txBody>
      </p:sp>
      <p:sp>
        <p:nvSpPr>
          <p:cNvPr id="22537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22539" name="Picture 2" descr="D:\old\ЛАГЕРЬ\РЕКЛАМА\SAM_0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1475581"/>
            <a:ext cx="3899699" cy="290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old\ЛАГЕРЬ\ТВОРИ ДОБРО\15-16\КВЕСТ\Я\IMG_8704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104208" y="4643933"/>
            <a:ext cx="31683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old\ЛАГЕРЬ\ТВОРИ ДОБРО\15-16\КВЕСТ\Я\IMG_8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475581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old\ЛАГЕРЬ\ТВОРИ ДОБРО\15-16\КВЕСТ\ОЛЯ- вожатые\ИЛЬЯ\20160621_112041.jpg"/>
          <p:cNvPicPr/>
          <p:nvPr/>
        </p:nvPicPr>
        <p:blipFill>
          <a:blip r:embed="rId6" cstate="print"/>
          <a:srcRect l="16446" r="20725"/>
          <a:stretch>
            <a:fillRect/>
          </a:stretch>
        </p:blipFill>
        <p:spPr bwMode="auto">
          <a:xfrm>
            <a:off x="7488584" y="4355901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29" descr="1 июня 2010 года 069сжд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386" y="4653051"/>
            <a:ext cx="3787235" cy="252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24287" y="460003"/>
            <a:ext cx="5256337" cy="123160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Экологические десанты  «Живи, родник!»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b="1" dirty="0" smtClean="0"/>
          </a:p>
        </p:txBody>
      </p:sp>
      <p:sp>
        <p:nvSpPr>
          <p:cNvPr id="22533" name="Text Box 22"/>
          <p:cNvSpPr txBox="1">
            <a:spLocks noChangeArrowheads="1"/>
          </p:cNvSpPr>
          <p:nvPr/>
        </p:nvSpPr>
        <p:spPr bwMode="auto">
          <a:xfrm>
            <a:off x="6192440" y="6516141"/>
            <a:ext cx="3744416" cy="9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После уборки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мусора </a:t>
            </a:r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на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территории </a:t>
            </a:r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родника</a:t>
            </a:r>
          </a:p>
          <a:p>
            <a:endParaRPr lang="ru-RU" b="1" dirty="0"/>
          </a:p>
        </p:txBody>
      </p:sp>
      <p:sp>
        <p:nvSpPr>
          <p:cNvPr id="22534" name="Text Box 23"/>
          <p:cNvSpPr txBox="1">
            <a:spLocks noChangeArrowheads="1"/>
          </p:cNvSpPr>
          <p:nvPr/>
        </p:nvSpPr>
        <p:spPr bwMode="auto">
          <a:xfrm>
            <a:off x="414776" y="3557598"/>
            <a:ext cx="2800174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endParaRPr lang="ru-RU"/>
          </a:p>
        </p:txBody>
      </p:sp>
      <p:sp>
        <p:nvSpPr>
          <p:cNvPr id="22537" name="Text Box 30"/>
          <p:cNvSpPr txBox="1">
            <a:spLocks noChangeArrowheads="1"/>
          </p:cNvSpPr>
          <p:nvPr/>
        </p:nvSpPr>
        <p:spPr bwMode="auto">
          <a:xfrm>
            <a:off x="8295514" y="6240232"/>
            <a:ext cx="203621" cy="3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/>
          </a:p>
        </p:txBody>
      </p:sp>
      <p:pic>
        <p:nvPicPr>
          <p:cNvPr id="14" name="Рисунок 13" descr="C:\Documents and Settings\User\Рабочий стол\ФОТО ИЗБРАН\IMG_47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2" y="1259557"/>
            <a:ext cx="4716229" cy="321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ФОТО ИЗБРАН\IMG_46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240" y="4715941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old\Белки и птицы\Н2014-2015\ЯНА фото-кормушка\4Q6A65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776" y="2339677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old\Белки и птицы\Н2014-2015\ФОТО КОРМУШКА\_MG_6841.JPG"/>
          <p:cNvPicPr/>
          <p:nvPr/>
        </p:nvPicPr>
        <p:blipFill>
          <a:blip r:embed="rId6" cstate="print"/>
          <a:srcRect r="19406"/>
          <a:stretch>
            <a:fillRect/>
          </a:stretch>
        </p:blipFill>
        <p:spPr bwMode="auto">
          <a:xfrm>
            <a:off x="359792" y="4499917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F:\Новая папка (2)\IMG_2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4088" y="2915741"/>
            <a:ext cx="1944216" cy="150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87784" y="1056307"/>
            <a:ext cx="4680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Благотворительные акции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«Дом для птицы»,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«Кормушка для птицы»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old\САЙТ\2015-2016\Симбуховский\DSC_1215.JPG"/>
          <p:cNvPicPr/>
          <p:nvPr/>
        </p:nvPicPr>
        <p:blipFill>
          <a:blip r:embed="rId2" cstate="print"/>
          <a:srcRect l="4878" t="7270" r="4878" b="5492"/>
          <a:stretch>
            <a:fillRect/>
          </a:stretch>
        </p:blipFill>
        <p:spPr bwMode="auto">
          <a:xfrm>
            <a:off x="144016" y="5003973"/>
            <a:ext cx="3600152" cy="255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old\Белки и птицы\2013-2014\КОРМУШКИ И ЕДА\3А\28.11.13\IMG_0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784" y="2339677"/>
            <a:ext cx="36724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old\Белки и птицы\2013-2014\КОРМУШКИ И ЕДА\3А\28.11.13\IMG_04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176" y="5364013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7784" y="323453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Благотворительная акция «Добро делать просто!»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по сбору корма для питомцев Пензенского зоопарка.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D:\Татьяна Борисовна\ЗЕЛЕНАЯ ФЛЭШ\МАКУЛАТУРА\IMG_54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496" y="5003973"/>
            <a:ext cx="3096344" cy="212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756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112" y="1691605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 descr="D:\old\САЙТ\САЙТ 017-2018\ВТОРСЫРЬЕ\1      IMG_4264.JPG"/>
          <p:cNvPicPr>
            <a:picLocks noChangeAspect="1" noChangeArrowheads="1"/>
          </p:cNvPicPr>
          <p:nvPr/>
        </p:nvPicPr>
        <p:blipFill>
          <a:blip r:embed="rId7" cstate="print"/>
          <a:srcRect l="5051" t="7529" r="8767"/>
          <a:stretch>
            <a:fillRect/>
          </a:stretch>
        </p:blipFill>
        <p:spPr bwMode="auto">
          <a:xfrm>
            <a:off x="6120432" y="1979637"/>
            <a:ext cx="3960193" cy="2832818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5400352" y="203245"/>
            <a:ext cx="46802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Благотворительная акция «Спасем лес!». Единый день сбора макулатуры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287785" y="246220"/>
            <a:ext cx="979284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</a:rPr>
              <a:t>ДЕТСКИЙ КООРДИНАЦИОННЫЙ ЦЕНТР «ЗДРАВГИМН»</a:t>
            </a:r>
          </a:p>
          <a:p>
            <a:pPr lvl="0"/>
            <a:r>
              <a:rPr lang="ru-RU" b="1" dirty="0" smtClean="0"/>
              <a:t>Задачи:</a:t>
            </a:r>
            <a:r>
              <a:rPr lang="ru-RU" b="1" i="1" dirty="0" smtClean="0"/>
              <a:t> </a:t>
            </a:r>
            <a:r>
              <a:rPr lang="ru-RU" b="1" dirty="0" smtClean="0"/>
              <a:t>формирование мотивации к здоровому образу жизни, обеспечение </a:t>
            </a:r>
            <a:r>
              <a:rPr lang="ru-RU" dirty="0" smtClean="0"/>
              <a:t>учащихся современными научными данными о сохранении и формировании здоровья, приобщение к здоровому образу жизни на собственном примере.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3409576" y="1404734"/>
            <a:ext cx="5879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Арбузнику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» больше 20 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  <p:pic>
        <p:nvPicPr>
          <p:cNvPr id="6" name="Рисунок 5" descr="D:\old\САЙТ\2014-2015\10.112.2014\САЙТ   СЕМИНАР ПО ПИТАНИЮ\№1      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1885"/>
            <a:ext cx="42482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 descr="D:\old\САЙТ\САЙТ 017-2018\ОЧЕВИДНОЕ -невероятноеапка\Новая папка\IMG_4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53" y="2051645"/>
            <a:ext cx="3348372" cy="2232248"/>
          </a:xfrm>
          <a:prstGeom prst="rect">
            <a:avLst/>
          </a:prstGeom>
          <a:noFill/>
        </p:spPr>
      </p:pic>
      <p:pic>
        <p:nvPicPr>
          <p:cNvPr id="115719" name="Picture 7" descr="D:\old\САЙТ\САЙТ 017-2018\Шеф повар - дети\Новая папка\IMG_4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232" y="4070305"/>
            <a:ext cx="5472608" cy="3489370"/>
          </a:xfrm>
          <a:prstGeom prst="rect">
            <a:avLst/>
          </a:prstGeom>
          <a:noFill/>
        </p:spPr>
      </p:pic>
      <p:pic>
        <p:nvPicPr>
          <p:cNvPr id="115716" name="Picture 4" descr="D:\old\САЙТ\САЙТ 017-2018\Шеф повар - дети\DSC_0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6137" y="2123653"/>
            <a:ext cx="3168352" cy="2456988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СЕМИНАР ГОРОДСКОЙ\ВЫСТУПЛЕНИЕ МОЕ\ФОТО\IMG_1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138" y="1547589"/>
            <a:ext cx="3168685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15776" y="167060"/>
            <a:ext cx="9649072" cy="2820689"/>
          </a:xfrm>
        </p:spPr>
        <p:txBody>
          <a:bodyPr/>
          <a:lstStyle/>
          <a:p>
            <a:r>
              <a:rPr lang="ru-RU" sz="2400" b="1" dirty="0" smtClean="0">
                <a:latin typeface="Arial Black" pitchFamily="34" charset="0"/>
              </a:rPr>
              <a:t>Работа по профилактике пагубных привычек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b="1" dirty="0" smtClean="0">
                <a:latin typeface="Arial Black" pitchFamily="34" charset="0"/>
              </a:rPr>
              <a:t>это -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пикетирование  «Дыши свободно!»,  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«Вдыхая – убиваешь себя. Выдыхая – убиваешь нас!», «День без курения!»,  акция «Папа, не кури! Мама, брось сигарету!»</a:t>
            </a:r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endParaRPr lang="ru-RU" dirty="0" smtClean="0"/>
          </a:p>
        </p:txBody>
      </p:sp>
      <p:pic>
        <p:nvPicPr>
          <p:cNvPr id="27651" name="Picture 2" descr="D:\old\ЗДРАВГИМН 2011 10 А\КУРЕНИЕ\2013-14\ФОТО ПИКИТИРОВАНИЕ\_MG_0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5816" y="2051645"/>
            <a:ext cx="4608512" cy="3073465"/>
          </a:xfrm>
          <a:noFill/>
        </p:spPr>
      </p:pic>
      <p:pic>
        <p:nvPicPr>
          <p:cNvPr id="4" name="Рисунок 3" descr="D:\old\САЙТ\2015-2016\ДЕНЬ ОТКАЗА ОТ КУРЕНИЯ\В управление образования\IMG_3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848" y="5214680"/>
            <a:ext cx="3600400" cy="234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IMG_4514.JPG"/>
          <p:cNvPicPr/>
          <p:nvPr/>
        </p:nvPicPr>
        <p:blipFill>
          <a:blip r:embed="rId4" cstate="print"/>
          <a:srcRect t="12821"/>
          <a:stretch>
            <a:fillRect/>
          </a:stretch>
        </p:blipFill>
        <p:spPr bwMode="auto">
          <a:xfrm>
            <a:off x="5400352" y="2123653"/>
            <a:ext cx="41764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IMG_45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2360" y="4787949"/>
            <a:ext cx="4104456" cy="277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43532"/>
            <a:ext cx="10080625" cy="6516143"/>
          </a:xfrm>
        </p:spPr>
        <p:txBody>
          <a:bodyPr/>
          <a:lstStyle/>
          <a:p>
            <a:pPr marL="671962" indent="-671962" eaLnBrk="1" hangingPunct="1">
              <a:defRPr/>
            </a:pPr>
            <a:endParaRPr lang="ru-RU" sz="2000" dirty="0" smtClean="0"/>
          </a:p>
          <a:p>
            <a:pPr marL="671962" indent="-671962" algn="ctr" eaLnBrk="1" hangingPunct="1">
              <a:spcBef>
                <a:spcPct val="0"/>
              </a:spcBef>
              <a:buNone/>
              <a:defRPr/>
            </a:pPr>
            <a:r>
              <a:rPr lang="ru-RU" sz="2200" b="1" dirty="0" smtClean="0">
                <a:latin typeface="Arial" charset="0"/>
              </a:rPr>
              <a:t>                                                                                        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040312" y="2509393"/>
            <a:ext cx="5040313" cy="9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 marL="493472" indent="-493472" algn="ctr">
              <a:defRPr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493472" indent="-493472" algn="ctr">
              <a:defRPr/>
            </a:pPr>
            <a:endParaRPr lang="ru-RU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493472" indent="-493472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7" name="Picture 3" descr="D:\old\ПАПКА О ДУМЕ\2013-14\ФОТО\101NIKON\DSCN8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344" y="3491805"/>
            <a:ext cx="3888432" cy="2915738"/>
          </a:xfrm>
          <a:prstGeom prst="rect">
            <a:avLst/>
          </a:prstGeom>
          <a:noFill/>
        </p:spPr>
      </p:pic>
      <p:pic>
        <p:nvPicPr>
          <p:cNvPr id="8" name="Picture 2" descr="D:\old\ПАПКА О ДУМЕ\2013-14\ФОТО\101NIKON\DSCN8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08" y="1187549"/>
            <a:ext cx="3984404" cy="2987702"/>
          </a:xfrm>
          <a:prstGeom prst="rect">
            <a:avLst/>
          </a:prstGeom>
          <a:noFill/>
        </p:spPr>
      </p:pic>
      <p:pic>
        <p:nvPicPr>
          <p:cNvPr id="8197" name="Picture 6" descr="D:\old\ПАПКА О ДУМЕ\ДУМА\Н2013 ФОТО\шк30,092013 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288" y="1187549"/>
            <a:ext cx="4104456" cy="273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old\ПАПКА О ДУМЕ\2013-14\ФОТО\2012, май\IMG_3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32" y="3779837"/>
            <a:ext cx="4104456" cy="27363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1800" y="6588149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 Девиз: «ОТ УПРАВЛЕНИЯ ГИМНАЗИЧЕСКОГО  -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К УПРАВЛЕНИЮ ГОСУДАРСТВЕННОМУ!»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621" y="323453"/>
            <a:ext cx="7391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71962" indent="-671962" algn="ctr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11 сентября 1990 года состоялось </a:t>
            </a:r>
          </a:p>
          <a:p>
            <a:pPr marL="671962" indent="-671962" algn="ctr" eaLnBrk="1" hangingPunct="1"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первое заседание гимназической Думы.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518" y="367485"/>
            <a:ext cx="9447086" cy="1111203"/>
          </a:xfrm>
        </p:spPr>
        <p:txBody>
          <a:bodyPr/>
          <a:lstStyle/>
          <a:p>
            <a:pPr>
              <a:defRPr/>
            </a:pP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АКЦИЯ ПРОТЕСТА </a:t>
            </a:r>
            <a:b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«СТОП ВИЧ/</a:t>
            </a:r>
            <a:r>
              <a:rPr lang="ru-RU" sz="2800" b="1" cap="none" dirty="0" err="1" smtClean="0">
                <a:solidFill>
                  <a:srgbClr val="C00000"/>
                </a:solidFill>
                <a:latin typeface="Arial Black" pitchFamily="34" charset="0"/>
              </a:rPr>
              <a:t>СПИДу</a:t>
            </a:r>
            <a:r>
              <a:rPr lang="ru-RU" sz="2800" b="1" cap="none" dirty="0" smtClean="0">
                <a:solidFill>
                  <a:srgbClr val="C00000"/>
                </a:solidFill>
                <a:latin typeface="Arial Black" pitchFamily="34" charset="0"/>
              </a:rPr>
              <a:t>!»</a:t>
            </a:r>
            <a:endParaRPr lang="ru-RU" sz="2800" b="1" cap="none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Содержимое 13" descr="D:\old\САЙТ\2014-2015\3.12.2014\УПРАВЛЕНИЕ\ЗДРАВГИМН\№1      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1763613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I:\Комиссарова\5.12 акция Против спида\IMG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608" y="350246"/>
            <a:ext cx="2334645" cy="350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I:\Комиссарова\5.12 акция Против спида\IMG_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3637" y="1440781"/>
            <a:ext cx="3446955" cy="240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D:\old\САЙТ\САЙТ 017-2018\СПИД 11.12\IMG_4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1383" y="4067869"/>
            <a:ext cx="5473465" cy="3491806"/>
          </a:xfrm>
          <a:prstGeom prst="rect">
            <a:avLst/>
          </a:prstGeom>
          <a:noFill/>
        </p:spPr>
      </p:pic>
      <p:pic>
        <p:nvPicPr>
          <p:cNvPr id="116739" name="Picture 3" descr="D:\old\САЙТ\САЙТ 017-2018\СПИД 11.12\ФОТО\Новая папка\IMG_4354.JPG"/>
          <p:cNvPicPr>
            <a:picLocks noChangeAspect="1" noChangeArrowheads="1"/>
          </p:cNvPicPr>
          <p:nvPr/>
        </p:nvPicPr>
        <p:blipFill>
          <a:blip r:embed="rId6" cstate="print"/>
          <a:srcRect l="11786"/>
          <a:stretch>
            <a:fillRect/>
          </a:stretch>
        </p:blipFill>
        <p:spPr bwMode="auto">
          <a:xfrm>
            <a:off x="287784" y="4211885"/>
            <a:ext cx="3963418" cy="334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5512842" y="251445"/>
            <a:ext cx="4252764" cy="132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Разнообразные конкурсы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9940" name="Picture 2" descr="D:\old\ЗДРАВГИМН 2011 10 А\КОНКУРСЫ\ЗЕЛЕНЫЙ КЛАСС\Фото\Ахмяров\DSCN8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20" y="551227"/>
            <a:ext cx="5078815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C:\Documents and Settings\User\Рабочий стол\SAM_0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75" y="4173572"/>
            <a:ext cx="4410273" cy="329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15"/>
          <p:cNvSpPr txBox="1">
            <a:spLocks noChangeArrowheads="1"/>
          </p:cNvSpPr>
          <p:nvPr/>
        </p:nvSpPr>
        <p:spPr bwMode="auto">
          <a:xfrm>
            <a:off x="5040312" y="6150138"/>
            <a:ext cx="4725293" cy="130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«Классный уголок здоровья»</a:t>
            </a:r>
          </a:p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«Классная аптечка»</a:t>
            </a:r>
          </a:p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«Самый зелёный класс»</a:t>
            </a:r>
          </a:p>
        </p:txBody>
      </p:sp>
      <p:pic>
        <p:nvPicPr>
          <p:cNvPr id="2050" name="Picture 2" descr="D:\old\ЗДРАВГИМН 2011 10 А\КОНТРОЛЬ\РЕВИЗОРРО\ОЦЕНКИ АПТЕЧКА\Новая папка\IMG_9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416" y="1835621"/>
            <a:ext cx="3096344" cy="432048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4087" y="1171565"/>
            <a:ext cx="4646538" cy="20322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«Физкультминутка на каждом уроке»;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Здоровьесберегающий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ранец»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2" descr="F:\НАСТЯ\ФОТО\IMG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355902"/>
            <a:ext cx="4272147" cy="320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C:\Documents and Settings\User\Рабочий стол\05.04.20012. школа 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1331565"/>
            <a:ext cx="5119067" cy="291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C:\Documents and Settings\User\Рабочий стол\SAM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0430" y="3203773"/>
            <a:ext cx="3150195" cy="419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12"/>
          <p:cNvSpPr txBox="1">
            <a:spLocks noChangeArrowheads="1"/>
          </p:cNvSpPr>
          <p:nvPr/>
        </p:nvSpPr>
        <p:spPr bwMode="auto">
          <a:xfrm>
            <a:off x="661541" y="475154"/>
            <a:ext cx="8946555" cy="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Разнообразные </a:t>
            </a:r>
            <a:r>
              <a:rPr lang="ru-RU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ru-RU" sz="3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67" name="TextBox 13"/>
          <p:cNvSpPr txBox="1">
            <a:spLocks noChangeArrowheads="1"/>
          </p:cNvSpPr>
          <p:nvPr/>
        </p:nvSpPr>
        <p:spPr bwMode="auto">
          <a:xfrm>
            <a:off x="4313609" y="5354770"/>
            <a:ext cx="2598911" cy="90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Ани самый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лучший ранец!</a:t>
            </a:r>
            <a:endParaRPr lang="ru-RU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315020" y="787467"/>
            <a:ext cx="9450586" cy="5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2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Рейды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Ревизорро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»</a:t>
            </a:r>
            <a:endParaRPr lang="ru-RU" sz="3200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1747" name="Рисунок 3"/>
          <p:cNvPicPr>
            <a:picLocks noChangeAspect="1"/>
          </p:cNvPicPr>
          <p:nvPr/>
        </p:nvPicPr>
        <p:blipFill>
          <a:blip r:embed="rId3" cstate="print"/>
          <a:srcRect l="16270" r="10217"/>
          <a:stretch>
            <a:fillRect/>
          </a:stretch>
        </p:blipFill>
        <p:spPr bwMode="auto">
          <a:xfrm>
            <a:off x="2835176" y="1574932"/>
            <a:ext cx="1935620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:\НАСТЯ\ФОТО\фото 4-б здоровье\и мелочь, бывает, здоровью помогает\IMG_0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816" y="1496186"/>
            <a:ext cx="4620286" cy="346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F:\НАСТЯ\ФОТО\SDC10800.JPG"/>
          <p:cNvPicPr>
            <a:picLocks noChangeAspect="1" noChangeArrowheads="1"/>
          </p:cNvPicPr>
          <p:nvPr/>
        </p:nvPicPr>
        <p:blipFill>
          <a:blip r:embed="rId5" cstate="print"/>
          <a:srcRect l="6776" r="23236"/>
          <a:stretch>
            <a:fillRect/>
          </a:stretch>
        </p:blipFill>
        <p:spPr bwMode="auto">
          <a:xfrm>
            <a:off x="393776" y="4488557"/>
            <a:ext cx="2283891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3150195" y="5276024"/>
            <a:ext cx="6615410" cy="179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Контроль соответствия размеров учебной мебели росту учащихся.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Контроль питьевого статуса учащихся. 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Контроль соблюдения санитарных правил перед обедом.</a:t>
            </a: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6" cstate="print">
            <a:lum bright="20000" contrast="22000"/>
          </a:blip>
          <a:srcRect/>
          <a:stretch>
            <a:fillRect/>
          </a:stretch>
        </p:blipFill>
        <p:spPr bwMode="auto">
          <a:xfrm>
            <a:off x="472529" y="1574933"/>
            <a:ext cx="2205137" cy="286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d\ЗДРАВГИМН 2011 10 А\КОНТРОЛЬ\РЕВИЗОРРО\ФОТО\IMG_6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71725"/>
            <a:ext cx="4752528" cy="3168352"/>
          </a:xfrm>
          <a:prstGeom prst="rect">
            <a:avLst/>
          </a:prstGeom>
          <a:noFill/>
        </p:spPr>
      </p:pic>
      <p:pic>
        <p:nvPicPr>
          <p:cNvPr id="1027" name="Picture 3" descr="D:\old\ЗДРАВГИМН 2011 10 А\КОНТРОЛЬ\РЕВИЗОРРО\ОЦЕНКИ АПТЕЧКА\IMG_9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264" y="251445"/>
            <a:ext cx="5046841" cy="3364561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38300" cy="885825"/>
          </a:xfrm>
          <a:prstGeom prst="rect">
            <a:avLst/>
          </a:prstGeom>
          <a:noFill/>
        </p:spPr>
      </p:pic>
      <p:pic>
        <p:nvPicPr>
          <p:cNvPr id="102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60320" cy="2411685"/>
          </a:xfrm>
          <a:prstGeom prst="rect">
            <a:avLst/>
          </a:prstGeom>
          <a:noFill/>
        </p:spPr>
      </p:pic>
      <p:pic>
        <p:nvPicPr>
          <p:cNvPr id="1032" name="Picture 8" descr="D:\old\ЗДРАВГИМН 2011 10 А\КОНТРОЛЬ\РЕВИЗОРРО\ФОТО\IMG_6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277" y="3635820"/>
            <a:ext cx="5364348" cy="357623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5843" name="Picture 2" descr="C:\Documents and Settings\User\Рабочий стол\IMG_7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29" y="4459874"/>
            <a:ext cx="4489029" cy="29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C:\Documents and Settings\User\Рабочий стол\IMG_7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147" y="1842747"/>
            <a:ext cx="3515967" cy="244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C:\Documents and Settings\User\Рабочий стол\IMG_7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2842" y="4440624"/>
            <a:ext cx="4016500" cy="301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C:\Documents and Settings\User\Рабочий стол\IMG_7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510" y="1892007"/>
            <a:ext cx="6142881" cy="246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0" y="276840"/>
            <a:ext cx="10080625" cy="14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«ЗДОРОВЬЕ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 ПОРЯДКЕ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– </a:t>
            </a: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СПАСИБО ЗАРЯДКЕ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!»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День здоровья вместе с </a:t>
            </a:r>
            <a:r>
              <a:rPr lang="ru-RU" sz="31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волонтёрами </a:t>
            </a:r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ru-RU" sz="3100" b="1" dirty="0" err="1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Здравгимна</a:t>
            </a:r>
            <a:r>
              <a:rPr lang="ru-RU" sz="31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775" y="1181200"/>
            <a:ext cx="9450586" cy="36223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1500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1500" b="1" dirty="0" smtClean="0">
                <a:solidFill>
                  <a:schemeClr val="tx1"/>
                </a:solidFill>
                <a:latin typeface="+mn-lt"/>
              </a:rPr>
            </a:br>
            <a:endParaRPr lang="ru-RU" sz="15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22" name="Picture 2" descr="D:\old\ПРАЗДНИКИ\2015-2016\ДЕНЬ ДРУЖБЫ   16.11\Новая папка\IMG_5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8480" cy="2798987"/>
          </a:xfrm>
          <a:prstGeom prst="rect">
            <a:avLst/>
          </a:prstGeom>
          <a:noFill/>
        </p:spPr>
      </p:pic>
      <p:pic>
        <p:nvPicPr>
          <p:cNvPr id="30723" name="Picture 3" descr="D:\old\ПРАЗДНИКИ\2015-2016\ДЕНЬ ДРУЖБЫ   16.11\100CANON\Новая папка\IMG_3840.JPG"/>
          <p:cNvPicPr>
            <a:picLocks noChangeAspect="1" noChangeArrowheads="1"/>
          </p:cNvPicPr>
          <p:nvPr/>
        </p:nvPicPr>
        <p:blipFill>
          <a:blip r:embed="rId4" cstate="print"/>
          <a:srcRect t="15200"/>
          <a:stretch>
            <a:fillRect/>
          </a:stretch>
        </p:blipFill>
        <p:spPr bwMode="auto">
          <a:xfrm>
            <a:off x="0" y="2843733"/>
            <a:ext cx="10081120" cy="4715942"/>
          </a:xfrm>
          <a:prstGeom prst="rect">
            <a:avLst/>
          </a:prstGeom>
          <a:noFill/>
        </p:spPr>
      </p:pic>
      <p:pic>
        <p:nvPicPr>
          <p:cNvPr id="7" name="Рисунок 6" descr="D:\old\САЙТ\2015-2016\ДЕНЬ ДРУЖБЫ\1     IMG_3731.JPG"/>
          <p:cNvPicPr/>
          <p:nvPr/>
        </p:nvPicPr>
        <p:blipFill>
          <a:blip r:embed="rId5" cstate="print"/>
          <a:srcRect l="22010"/>
          <a:stretch>
            <a:fillRect/>
          </a:stretch>
        </p:blipFill>
        <p:spPr bwMode="auto">
          <a:xfrm>
            <a:off x="7200552" y="35421"/>
            <a:ext cx="2880073" cy="273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20232" y="323453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ГИМНАЗИЧЕСКИЙ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ДЕНЬ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ДРУЖБЫ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864" y="6948189"/>
            <a:ext cx="835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old\СТЕНД\16-17\ДУЭТ\ФОТО\Новая папка\IMG_0419.JPG"/>
          <p:cNvPicPr>
            <a:picLocks noChangeAspect="1" noChangeArrowheads="1"/>
          </p:cNvPicPr>
          <p:nvPr/>
        </p:nvPicPr>
        <p:blipFill>
          <a:blip r:embed="rId2" cstate="print"/>
          <a:srcRect l="17739" t="14850" r="20163"/>
          <a:stretch>
            <a:fillRect/>
          </a:stretch>
        </p:blipFill>
        <p:spPr bwMode="auto">
          <a:xfrm>
            <a:off x="2159992" y="-12493971"/>
            <a:ext cx="6552728" cy="5990177"/>
          </a:xfrm>
          <a:prstGeom prst="rect">
            <a:avLst/>
          </a:prstGeom>
          <a:noFill/>
        </p:spPr>
      </p:pic>
      <p:pic>
        <p:nvPicPr>
          <p:cNvPr id="22533" name="Picture 5" descr="D:\old\СТЕНД\16-17\ДУЭТ\ФОТО\Новая папка\IMG_0383.JPG"/>
          <p:cNvPicPr>
            <a:picLocks noChangeAspect="1" noChangeArrowheads="1"/>
          </p:cNvPicPr>
          <p:nvPr/>
        </p:nvPicPr>
        <p:blipFill>
          <a:blip r:embed="rId3" cstate="print"/>
          <a:srcRect l="2928" t="25845" b="14430"/>
          <a:stretch>
            <a:fillRect/>
          </a:stretch>
        </p:blipFill>
        <p:spPr bwMode="auto">
          <a:xfrm>
            <a:off x="4248225" y="0"/>
            <a:ext cx="5832400" cy="2392316"/>
          </a:xfrm>
          <a:prstGeom prst="rect">
            <a:avLst/>
          </a:prstGeom>
          <a:noFill/>
        </p:spPr>
      </p:pic>
      <p:pic>
        <p:nvPicPr>
          <p:cNvPr id="22534" name="Picture 6" descr="D:\old\СТЕНД\16-17\ДУЭТ\ФОТО\IMG_0314.JPG"/>
          <p:cNvPicPr>
            <a:picLocks noChangeAspect="1" noChangeArrowheads="1"/>
          </p:cNvPicPr>
          <p:nvPr/>
        </p:nvPicPr>
        <p:blipFill>
          <a:blip r:embed="rId4" cstate="print"/>
          <a:srcRect t="16200" b="11412"/>
          <a:stretch>
            <a:fillRect/>
          </a:stretch>
        </p:blipFill>
        <p:spPr bwMode="auto">
          <a:xfrm>
            <a:off x="0" y="2427235"/>
            <a:ext cx="10297144" cy="51324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9792" y="683493"/>
            <a:ext cx="3656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Дуэт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4000" dirty="0" err="1" smtClean="0">
                <a:solidFill>
                  <a:srgbClr val="C00000"/>
                </a:solidFill>
                <a:latin typeface="Arial Black" pitchFamily="34" charset="0"/>
              </a:rPr>
              <a:t>Гран-При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»</a:t>
            </a:r>
          </a:p>
          <a:p>
            <a:pPr algn="ctr"/>
            <a:endParaRPr lang="ru-RU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3928" y="6876181"/>
            <a:ext cx="835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D:\old\САЙТ\САЙТ 017-2018\ВЕЖЛИВАЯ ГИМНАЗИЯ\Новая папка\IMG_462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84396" y="1475581"/>
            <a:ext cx="4683908" cy="3122606"/>
          </a:xfrm>
          <a:prstGeom prst="rect">
            <a:avLst/>
          </a:prstGeom>
          <a:noFill/>
        </p:spPr>
      </p:pic>
      <p:pic>
        <p:nvPicPr>
          <p:cNvPr id="73732" name="Picture 4" descr="D:\old\САЙТ\САЙТ 017-2018\ВЕЖЛИВАЯ ГИМНАЗИЯ\Новая папка\IMG_4660.JPG"/>
          <p:cNvPicPr>
            <a:picLocks noChangeAspect="1" noChangeArrowheads="1"/>
          </p:cNvPicPr>
          <p:nvPr/>
        </p:nvPicPr>
        <p:blipFill>
          <a:blip r:embed="rId3" cstate="print"/>
          <a:srcRect l="18929" r="16358" b="13109"/>
          <a:stretch>
            <a:fillRect/>
          </a:stretch>
        </p:blipFill>
        <p:spPr bwMode="auto">
          <a:xfrm>
            <a:off x="5616376" y="4499917"/>
            <a:ext cx="3600400" cy="302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3453"/>
            <a:ext cx="547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ТУРНИР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«ВЕЖЛИВАЯ ГИМНАЗИЯ»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3735" name="Picture 7" descr="D:\old\ПРАЗДНИКИ\2017-2018\СПОНТАННАЯ ДОБРОТАНовая папка\Новая папка\Новая папка\IMG_5414.JPG"/>
          <p:cNvPicPr>
            <a:picLocks noChangeAspect="1" noChangeArrowheads="1"/>
          </p:cNvPicPr>
          <p:nvPr/>
        </p:nvPicPr>
        <p:blipFill>
          <a:blip r:embed="rId4" cstate="print"/>
          <a:srcRect l="4682" t="8141" r="6250" b="5839"/>
          <a:stretch>
            <a:fillRect/>
          </a:stretch>
        </p:blipFill>
        <p:spPr bwMode="auto">
          <a:xfrm>
            <a:off x="575816" y="4643933"/>
            <a:ext cx="4104456" cy="28803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28344" y="323453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ДЕНЬ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СПОНТАННОЙ ДОБРОТЫ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3734" name="Picture 6" descr="D:\old\САЙТ\САЙТ 017-2018\СПОНТАННАЯ ДОБРОТАНовая папка\IMG_5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1763613"/>
            <a:ext cx="4608512" cy="29107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11920" y="6876181"/>
            <a:ext cx="7536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Акции Службы Примирения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15777" y="208463"/>
            <a:ext cx="9649072" cy="6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Социальные партнеры волонтерского движения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ученического самоуправления гимназии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Пензенской области;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города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Совет ветеранов войны, труда, правоохранительных органов при администрации Ленинского района города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Молодежный Совет при Законодательном Собрании Пензенской области;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ФГБОУ ВПО «Пензенский государственный университет», студенческий научно-исследовательский кружок «Биология», руководитель -к.б.н., доцент кафедры общей биологии и биохимии физико-математического факультета  Анисимова Н.В.;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ФГБОУ ВПО «Пензенский государственный университет».  Руководитель кафедры «Журналистика» историко-филологического факультета к.и.н. Рева Е.К.;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Студенческое научное общество ФГБОУ ВПО «Пензенский государственный университет»;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Муниципальное бюджетное учреждение дополнительного образования «Центр технологического обучения» г. Пензы;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Пензенская региональная общественная организация по содействию социальной адаптации «Благовест». Председатель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М.А.Львова-Белова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ГБУК  "Пензенская областная библиотека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им.М.Ю.Лермонтова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»   отдел «Специализированная библиотека для незрячих и слабовидящих», заведующая В.Г.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Порунова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ГКУК «Пензенская областная библиотека для детей и юношества»;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Яшина Л.И. - член Союза писателей России и Союза журналистов СССР-России, лауреат литературных премий, золотая медалистка МБОУ  классической гимназии №1   им. В.Г.Белинского;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Юраков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 В.А. - член Союза писателей России, лауреат литературных конкурсов;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Пензенский зоопарк;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</a:rPr>
              <a:t>ГБУЗ областная психиатрическая больница им. К.Р.Евграфова;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Arial Black" pitchFamily="34" charset="0"/>
              </a:rPr>
              <a:t>МКУ </a:t>
            </a:r>
            <a:r>
              <a:rPr lang="ru-RU" sz="1400" dirty="0" err="1" smtClean="0">
                <a:latin typeface="Arial Black" pitchFamily="34" charset="0"/>
              </a:rPr>
              <a:t>Чаадаевский</a:t>
            </a:r>
            <a:r>
              <a:rPr lang="ru-RU" sz="1400" dirty="0" smtClean="0">
                <a:latin typeface="Arial Black" pitchFamily="34" charset="0"/>
              </a:rPr>
              <a:t> детский социально-реабилитационный центр </a:t>
            </a:r>
            <a:r>
              <a:rPr lang="ru-RU" sz="1400" dirty="0" err="1" smtClean="0">
                <a:latin typeface="Arial Black" pitchFamily="34" charset="0"/>
              </a:rPr>
              <a:t>Городищенского</a:t>
            </a:r>
            <a:r>
              <a:rPr lang="ru-RU" sz="1400" dirty="0" smtClean="0">
                <a:latin typeface="Arial Black" pitchFamily="34" charset="0"/>
              </a:rPr>
              <a:t> района Пензенской области.</a:t>
            </a:r>
            <a:endParaRPr lang="ru-RU" sz="14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D:\old\ВСТРЕЧИ, КОНФЕРЕНЦИИ\2017-2018\Мол. совет  у нас\СХЕМА img327.jpg"/>
          <p:cNvPicPr>
            <a:picLocks noChangeAspect="1" noChangeArrowheads="1"/>
          </p:cNvPicPr>
          <p:nvPr/>
        </p:nvPicPr>
        <p:blipFill>
          <a:blip r:embed="rId2" cstate="print"/>
          <a:srcRect t="5964" b="3082"/>
          <a:stretch>
            <a:fillRect/>
          </a:stretch>
        </p:blipFill>
        <p:spPr bwMode="auto">
          <a:xfrm>
            <a:off x="1007864" y="1547589"/>
            <a:ext cx="8232304" cy="43924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7784" y="323453"/>
            <a:ext cx="95770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3472" indent="-493472" algn="ctr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СХЕМА ВЗАИМОСВЯЗЕЙ ГИМНАЗИЧЕСКОЙ ДУМЫ</a:t>
            </a:r>
          </a:p>
          <a:p>
            <a:pPr marL="493472" indent="-493472" algn="ctr"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с администрацией гимназии, Советом гимназии, </a:t>
            </a:r>
          </a:p>
          <a:p>
            <a:pPr marL="493472" indent="-493472"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и детскими объединениями на основе волонтерского движения</a:t>
            </a:r>
          </a:p>
          <a:p>
            <a:pPr marL="493472" indent="-493472" algn="ctr">
              <a:defRPr/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  <a:p>
            <a:pPr marL="493472" indent="-493472" algn="ctr">
              <a:defRPr/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776" y="6012085"/>
            <a:ext cx="9864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Руководитель ученического самоуправления и волонтёрского движения гимназии №1:  </a:t>
            </a:r>
            <a:r>
              <a:rPr lang="ru-RU" sz="2000" b="1" dirty="0" smtClean="0">
                <a:latin typeface="Arial Black" pitchFamily="34" charset="0"/>
              </a:rPr>
              <a:t>Комиссарова Татьяна Борисовна, педагог-организатор и педагог ДО  высших квалификационных категорий .</a:t>
            </a:r>
            <a:endParaRPr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777" y="1979637"/>
            <a:ext cx="96490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Далее:     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Документальные кадры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Остановись мгновение!»</a:t>
            </a:r>
            <a:b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Фото о замечательных детях и незабываемых событиях…»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old\САЙТ\САЙТ 017-2018\ИНИЦИАТИВА\фото\IMG_5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624" y="827509"/>
            <a:ext cx="10098249" cy="673216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old\ТЯЖПРОМ\2015-2016\Продвижение\НПК\КУЛАБ\ФОТО\1\IMG_5292.JPG"/>
          <p:cNvPicPr>
            <a:picLocks noChangeAspect="1" noChangeArrowheads="1"/>
          </p:cNvPicPr>
          <p:nvPr/>
        </p:nvPicPr>
        <p:blipFill>
          <a:blip r:embed="rId2" cstate="print"/>
          <a:srcRect l="6447" t="9671" r="14576" b="12964"/>
          <a:stretch>
            <a:fillRect/>
          </a:stretch>
        </p:blipFill>
        <p:spPr bwMode="auto">
          <a:xfrm>
            <a:off x="-35421" y="467469"/>
            <a:ext cx="10116293" cy="660655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old\СТЕНД\2017-2018\НПК\IMG_5180.JPG"/>
          <p:cNvPicPr>
            <a:picLocks noChangeAspect="1" noChangeArrowheads="1"/>
          </p:cNvPicPr>
          <p:nvPr/>
        </p:nvPicPr>
        <p:blipFill>
          <a:blip r:embed="rId2" cstate="print"/>
          <a:srcRect l="11245" t="8325" r="19739" b="11776"/>
          <a:stretch>
            <a:fillRect/>
          </a:stretch>
        </p:blipFill>
        <p:spPr bwMode="auto">
          <a:xfrm>
            <a:off x="287784" y="251445"/>
            <a:ext cx="9000752" cy="694673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old\САЙТ\САЙТ 017-2018\ИНИЦИАТИВА\фото\IMG_5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7" y="0"/>
            <a:ext cx="9624783" cy="7559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old\САЙТ\САЙТ 017-2018\МОЛОДЕЖНЫЙ СОВЕТ\ИЗБРАННЫЕ\IMG_1734.JPG"/>
          <p:cNvPicPr>
            <a:picLocks noChangeAspect="1" noChangeArrowheads="1"/>
          </p:cNvPicPr>
          <p:nvPr/>
        </p:nvPicPr>
        <p:blipFill>
          <a:blip r:embed="rId2" cstate="print"/>
          <a:srcRect l="4355" t="4938" r="10334"/>
          <a:stretch>
            <a:fillRect/>
          </a:stretch>
        </p:blipFill>
        <p:spPr bwMode="auto">
          <a:xfrm>
            <a:off x="0" y="0"/>
            <a:ext cx="10176412" cy="7559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old\САЙТ\САЙТ 017-2018\14.02. Инт ерактв  Молодежный центр\САЙТIMG_5387.JPG"/>
          <p:cNvPicPr>
            <a:picLocks noChangeAspect="1" noChangeArrowheads="1"/>
          </p:cNvPicPr>
          <p:nvPr/>
        </p:nvPicPr>
        <p:blipFill>
          <a:blip r:embed="rId2" cstate="print"/>
          <a:srcRect l="7451" t="7420" r="15841" b="15856"/>
          <a:stretch>
            <a:fillRect/>
          </a:stretch>
        </p:blipFill>
        <p:spPr bwMode="auto">
          <a:xfrm>
            <a:off x="431800" y="467469"/>
            <a:ext cx="9217024" cy="687676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old\САЙТ\САЙТ 017-2018\ГИМНАЗИЯ №44 КРУГЛЫЙ СТОЛ\ФОТО\IMG_5474.JPG"/>
          <p:cNvPicPr>
            <a:picLocks noChangeAspect="1" noChangeArrowheads="1"/>
          </p:cNvPicPr>
          <p:nvPr/>
        </p:nvPicPr>
        <p:blipFill>
          <a:blip r:embed="rId2" cstate="print"/>
          <a:srcRect l="7432" t="9025" r="5051"/>
          <a:stretch>
            <a:fillRect/>
          </a:stretch>
        </p:blipFill>
        <p:spPr bwMode="auto">
          <a:xfrm>
            <a:off x="25448" y="251445"/>
            <a:ext cx="9767145" cy="676875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old\САЙТ\САЙТ 017-2018\ИНИЦИАТИВА\фото\IMG_5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1486"/>
            <a:ext cx="10422284" cy="694819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old\САЙТ\2016-2017 уч.год\ТЕЛЕКАНАЛ\IMG_0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527050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33438" y="1716088"/>
            <a:ext cx="8493125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endParaRPr lang="ru-RU" sz="15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03972" indent="-503972">
              <a:defRPr/>
            </a:pPr>
            <a:endParaRPr lang="ru-RU" sz="2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200" b="1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sz="2200" b="1" i="1" dirty="0">
              <a:solidFill>
                <a:srgbClr val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b="1" i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473075" y="5984875"/>
            <a:ext cx="2032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endParaRPr lang="ru-RU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endParaRPr lang="ru-RU"/>
          </a:p>
        </p:txBody>
      </p:sp>
      <p:pic>
        <p:nvPicPr>
          <p:cNvPr id="11274" name="Picture 3" descr="D:\old\ТЯЖПРОМ\2015-2016\Продвижение\ПРЕЗЕНТАЦИЯ  БИБЛИОТЕКА\СТУЛЬНИКОВ\IMG_5825.JPG"/>
          <p:cNvPicPr>
            <a:picLocks noChangeAspect="1" noChangeArrowheads="1"/>
          </p:cNvPicPr>
          <p:nvPr/>
        </p:nvPicPr>
        <p:blipFill>
          <a:blip r:embed="rId3" cstate="print"/>
          <a:srcRect l="26634" t="25819" r="45497" b="16393"/>
          <a:stretch>
            <a:fillRect/>
          </a:stretch>
        </p:blipFill>
        <p:spPr bwMode="auto">
          <a:xfrm>
            <a:off x="1727944" y="1547589"/>
            <a:ext cx="1656184" cy="22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7" descr="D:\old\ТЯЖПРОМ\2015-2016\Продвижение\ПРЕЗЕНТАЦИЯ  БИБЛИОТЕКА\ОЛЯ\DCIM\100D5200\_DSC0164.JPG"/>
          <p:cNvPicPr>
            <a:picLocks noChangeAspect="1" noChangeArrowheads="1"/>
          </p:cNvPicPr>
          <p:nvPr/>
        </p:nvPicPr>
        <p:blipFill>
          <a:blip r:embed="rId4" cstate="print"/>
          <a:srcRect l="69299" t="59062" r="20857" b="18495"/>
          <a:stretch>
            <a:fillRect/>
          </a:stretch>
        </p:blipFill>
        <p:spPr bwMode="auto">
          <a:xfrm>
            <a:off x="3384128" y="3995861"/>
            <a:ext cx="15208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2" descr="D:\old\ТЯЖПРОМ\2016-17 уч. год\Продвижение\ЗА ВСЕ СПАСИБО\ФИНАЛ\СТЕНД\IMG_1543.JPG"/>
          <p:cNvPicPr>
            <a:picLocks noChangeAspect="1" noChangeArrowheads="1"/>
          </p:cNvPicPr>
          <p:nvPr/>
        </p:nvPicPr>
        <p:blipFill>
          <a:blip r:embed="rId5" cstate="print"/>
          <a:srcRect l="9382" t="24985" r="6631" b="27664"/>
          <a:stretch>
            <a:fillRect/>
          </a:stretch>
        </p:blipFill>
        <p:spPr bwMode="auto">
          <a:xfrm>
            <a:off x="3456136" y="1547589"/>
            <a:ext cx="3024336" cy="23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5" descr="D:\old\ТЯЖПРОМ\2016-17 уч. год\Продвижение\ЗА ВСЕ СПАСИБО\ФОТО встреч\СТЕПАНОВ\Новая папка\Новая папка\IMG_0566.JPG"/>
          <p:cNvPicPr>
            <a:picLocks noChangeAspect="1" noChangeArrowheads="1"/>
          </p:cNvPicPr>
          <p:nvPr/>
        </p:nvPicPr>
        <p:blipFill>
          <a:blip r:embed="rId6" cstate="print"/>
          <a:srcRect l="63980" t="20535" r="19916" b="41411"/>
          <a:stretch>
            <a:fillRect/>
          </a:stretch>
        </p:blipFill>
        <p:spPr bwMode="auto">
          <a:xfrm>
            <a:off x="8389043" y="1520415"/>
            <a:ext cx="1691581" cy="23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6" descr="D:\old\ТЯЖПРОМ\2016-17 уч. год\Продвижение\ЗА ВСЕ СПАСИБО\ФОТО встреч\СТЕПАНОВ\Новая папка\Новая папка\IMG_0566.JPG"/>
          <p:cNvPicPr>
            <a:picLocks noChangeAspect="1" noChangeArrowheads="1"/>
          </p:cNvPicPr>
          <p:nvPr/>
        </p:nvPicPr>
        <p:blipFill>
          <a:blip r:embed="rId7" cstate="print"/>
          <a:srcRect l="78314" t="11777" r="643" b="44160"/>
          <a:stretch>
            <a:fillRect/>
          </a:stretch>
        </p:blipFill>
        <p:spPr bwMode="auto">
          <a:xfrm>
            <a:off x="0" y="3851845"/>
            <a:ext cx="1799952" cy="251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11" descr="D:\old\ТЯЖПРОМ\2016-17 уч. год\Продвижение\ЗА ВСЕ СПАСИБО\ФОТО встреч\СТЕПАНОВ\Новая папка\IMG_0544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l="19701" t="54417" r="65611" b="15852"/>
          <a:stretch>
            <a:fillRect/>
          </a:stretch>
        </p:blipFill>
        <p:spPr bwMode="auto">
          <a:xfrm>
            <a:off x="6555805" y="1547589"/>
            <a:ext cx="1724867" cy="234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5" descr="D:\old\ТЯЖПРОМ\2015-2016\Продвижение\ПРЕЗЕНТАЦИЯ  БИБЛИОТЕКА\СТУЛЬНИКОВ\Новая папка\IMG_5859.JPG"/>
          <p:cNvPicPr>
            <a:picLocks noChangeAspect="1" noChangeArrowheads="1"/>
          </p:cNvPicPr>
          <p:nvPr/>
        </p:nvPicPr>
        <p:blipFill>
          <a:blip r:embed="rId9" cstate="print"/>
          <a:srcRect l="8968" t="47536" r="67529"/>
          <a:stretch>
            <a:fillRect/>
          </a:stretch>
        </p:blipFill>
        <p:spPr bwMode="auto">
          <a:xfrm>
            <a:off x="8331447" y="3926234"/>
            <a:ext cx="174942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3" descr="D:\old\ТЯЖПРОМ\2015-2016\Продвижение\ПРЕЗЕНТАЦИЯ  БИБЛИОТЕКА\СТУЛЬНИКОВ\IMG_5825.JPG"/>
          <p:cNvPicPr>
            <a:picLocks noChangeAspect="1" noChangeArrowheads="1"/>
          </p:cNvPicPr>
          <p:nvPr/>
        </p:nvPicPr>
        <p:blipFill>
          <a:blip r:embed="rId10" cstate="print"/>
          <a:srcRect t="19730" r="68852" b="14436"/>
          <a:stretch>
            <a:fillRect/>
          </a:stretch>
        </p:blipFill>
        <p:spPr bwMode="auto">
          <a:xfrm>
            <a:off x="4968304" y="3995861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5" descr="D:\old\ТЯЖПРОМ\2016-17 уч. год\Продвижение\ЗА ВСЕ СПАСИБО\ФОТО встреч\СТЕПАНОВ\IMG_0566.JPG"/>
          <p:cNvPicPr>
            <a:picLocks noChangeAspect="1" noChangeArrowheads="1"/>
          </p:cNvPicPr>
          <p:nvPr/>
        </p:nvPicPr>
        <p:blipFill>
          <a:blip r:embed="rId11" cstate="print"/>
          <a:srcRect l="21686" t="3548" r="57433" b="49734"/>
          <a:stretch>
            <a:fillRect/>
          </a:stretch>
        </p:blipFill>
        <p:spPr bwMode="auto">
          <a:xfrm>
            <a:off x="0" y="1403573"/>
            <a:ext cx="1656184" cy="236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0" y="121047"/>
            <a:ext cx="10080625" cy="104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ahoma" pitchFamily="34" charset="0"/>
                <a:cs typeface="Times New Roman" pitchFamily="18" charset="0"/>
              </a:rPr>
              <a:t>Идеальная формула  современного гимназиста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: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Активист + отличник + волонтер!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26" name="Picture 2" descr="D:\old\КОНКУРСЫ\2017-2018\ГОРОД НПК\IMG_5103.JPG"/>
          <p:cNvPicPr>
            <a:picLocks noChangeAspect="1" noChangeArrowheads="1"/>
          </p:cNvPicPr>
          <p:nvPr/>
        </p:nvPicPr>
        <p:blipFill>
          <a:blip r:embed="rId12" cstate="print"/>
          <a:srcRect l="31596" t="31684" r="49823" b="28764"/>
          <a:stretch>
            <a:fillRect/>
          </a:stretch>
        </p:blipFill>
        <p:spPr bwMode="auto">
          <a:xfrm>
            <a:off x="6696496" y="3923853"/>
            <a:ext cx="1562912" cy="2217846"/>
          </a:xfrm>
          <a:prstGeom prst="rect">
            <a:avLst/>
          </a:prstGeom>
          <a:noFill/>
        </p:spPr>
      </p:pic>
      <p:pic>
        <p:nvPicPr>
          <p:cNvPr id="1027" name="Picture 3" descr="D:\old\КОНКУРСЫ\2017-2018\ГОРОД НПК\IMG_5103.JPG"/>
          <p:cNvPicPr>
            <a:picLocks noChangeAspect="1" noChangeArrowheads="1"/>
          </p:cNvPicPr>
          <p:nvPr/>
        </p:nvPicPr>
        <p:blipFill>
          <a:blip r:embed="rId13" cstate="print"/>
          <a:srcRect l="55567" t="35004" r="28152" b="26506"/>
          <a:stretch>
            <a:fillRect/>
          </a:stretch>
        </p:blipFill>
        <p:spPr bwMode="auto">
          <a:xfrm>
            <a:off x="1799952" y="3995861"/>
            <a:ext cx="1512168" cy="2308627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15776" y="6445874"/>
            <a:ext cx="9864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Наш девиз: «Хочешь почувствовать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imes New Roman" pitchFamily="18" charset="0"/>
              </a:rPr>
              <a:t>себя человеком - помоги другому!»  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old\САЙТ\2016-2017 уч.год\ЛАГЕРЬ\СКВОРЕЧНИКИ\1   IMG_1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337" y="0"/>
            <a:ext cx="10243299" cy="75596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old\САЙТ\САЙТ 017-2018\ВЫБОРЫ В ГД\IMG_3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4461"/>
            <a:ext cx="4824289" cy="6615214"/>
          </a:xfrm>
          <a:prstGeom prst="rect">
            <a:avLst/>
          </a:prstGeom>
          <a:noFill/>
        </p:spPr>
      </p:pic>
      <p:pic>
        <p:nvPicPr>
          <p:cNvPr id="3" name="Picture 6" descr="D:\old\САЙТ\САЙТ 017-2018\ДЕНЬ САМОУПРАВЛЕНИЯ\1      DSC_0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304" y="3779837"/>
            <a:ext cx="4933070" cy="37798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old\САЙТ\2016-2017 уч.год\ЗАРЯДКА\ФОТОГАЛЕРЕЯ\IMG_1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730646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old\САЙТ\2016-2017 уч.год\КОНКУРС РИСУНКОВ\ФОТО\1     IMG_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88" y="-30163"/>
            <a:ext cx="9086850" cy="7620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old\КОНКУРСЫ\СЕМЕНОВА.ЛИДЕР-2011\ЛИЗЕ НА БАНЕР\DSC_0491.JPG"/>
          <p:cNvPicPr>
            <a:picLocks noChangeAspect="1" noChangeArrowheads="1"/>
          </p:cNvPicPr>
          <p:nvPr/>
        </p:nvPicPr>
        <p:blipFill>
          <a:blip r:embed="rId2" cstate="print"/>
          <a:srcRect r="9945"/>
          <a:stretch>
            <a:fillRect/>
          </a:stretch>
        </p:blipFill>
        <p:spPr bwMode="auto">
          <a:xfrm>
            <a:off x="-1" y="-1"/>
            <a:ext cx="10080625" cy="743446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old\САЙТ\САЙТ 017-2018\ФЕСТИВАЛЬ\1      IMG_3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527050"/>
            <a:ext cx="9753600" cy="650557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old\ВСТРЕЧИ, КОНФЕРЕНЦИИ\СЛЕТ БУДУЩЕЕ НАЧИНАЕТСЯ СЕГОДНЯ!\ФОТО  е начинается сегодня\26 апреля 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90" y="539477"/>
            <a:ext cx="9990236" cy="666015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/>
          </p:cNvSpPr>
          <p:nvPr>
            <p:ph type="title"/>
          </p:nvPr>
        </p:nvSpPr>
        <p:spPr bwMode="auto">
          <a:xfrm>
            <a:off x="554785" y="5496515"/>
            <a:ext cx="9021809" cy="1158450"/>
          </a:xfrm>
          <a:noFill/>
        </p:spPr>
        <p:txBody>
          <a:bodyPr wrap="square" lIns="100794" tIns="50397" rIns="100794" bIns="50397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mtClean="0">
                <a:effectLst/>
                <a:latin typeface="Arial" pitchFamily="34" charset="0"/>
              </a:rPr>
              <a:t>Конкурс «Мы – актив!»</a:t>
            </a:r>
          </a:p>
        </p:txBody>
      </p:sp>
      <p:sp>
        <p:nvSpPr>
          <p:cNvPr id="186371" name="Rectangle 3"/>
          <p:cNvSpPr>
            <a:spLocks noGrp="1"/>
          </p:cNvSpPr>
          <p:nvPr>
            <p:ph idx="1"/>
          </p:nvPr>
        </p:nvSpPr>
        <p:spPr>
          <a:xfrm>
            <a:off x="554785" y="584475"/>
            <a:ext cx="9021809" cy="461630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6372" name="Picture 4" descr="Изображение 1228сжат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971"/>
            <a:ext cx="10080625" cy="6688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7275" y="5492750"/>
            <a:ext cx="9023350" cy="1160463"/>
          </a:xfrm>
        </p:spPr>
        <p:txBody>
          <a:bodyPr wrap="square" lIns="100794" tIns="50397" rIns="100794" bIns="50397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5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Городской слет волонтерских отрядов</a:t>
            </a:r>
          </a:p>
        </p:txBody>
      </p:sp>
      <p:pic>
        <p:nvPicPr>
          <p:cNvPr id="133124" name="Picture 4" descr="Изображение 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0" y="467469"/>
            <a:ext cx="9865096" cy="6550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D:\old\ВСТРЕЧИ, КОНФЕРЕНЦИИ\СЛЕТ БУДУЩЕЕ НАЧИНАЕТСЯ СЕГОДНЯ!\фотос\26 апреля 30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6252" y="467469"/>
            <a:ext cx="10014918" cy="66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IMG_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392" y="4571925"/>
            <a:ext cx="4176217" cy="278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ФОТОВЫБРЫ\IMG_52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392" y="1187549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92440" y="395461"/>
            <a:ext cx="3451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ВЫБОРЫ ДЕПУТАТОВ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ГИМНАЗИЧЕСКОЙ ДУМЫ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9091" name="Picture 3" descr="D:\old\ПАПКА О ДУМЕ\БЕРСЕНЕВ\2015\САВИНА\109NIKON\DSCN4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2296"/>
            <a:ext cx="5403860" cy="378737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95461"/>
            <a:ext cx="5184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ДЕНЬ ПАМЯТИ И ВРУЧЕНИЕ ПРЕМИИ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«За миролюбие!»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им. Героя РФ  Р.Г.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Берсенева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D:\old\ПАПКА О ДУМЕ\БЕРСЕНЕВ\2015\САВИНА\DSCN3999.JPG"/>
          <p:cNvPicPr/>
          <p:nvPr/>
        </p:nvPicPr>
        <p:blipFill>
          <a:blip r:embed="rId5" cstate="print"/>
          <a:srcRect t="13497"/>
          <a:stretch>
            <a:fillRect/>
          </a:stretch>
        </p:blipFill>
        <p:spPr bwMode="auto">
          <a:xfrm>
            <a:off x="1655936" y="1547589"/>
            <a:ext cx="2808312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Администратор_\Рабочий стол\Вознесенский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97277"/>
            <a:ext cx="2952434" cy="236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Documents and Settings\Администратор_\Рабочий стол\Вознесенский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19399">
            <a:off x="6548906" y="4891040"/>
            <a:ext cx="3255202" cy="216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Documents and Settings\Администратор_\Рабочий стол\Вознесенский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5831">
            <a:off x="2738921" y="5288273"/>
            <a:ext cx="3333956" cy="188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0" y="534199"/>
            <a:ext cx="10080625" cy="144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Arial" charset="0"/>
              </a:rPr>
              <a:t> ВОЛОНТЕРСКИЙ </a:t>
            </a:r>
            <a:r>
              <a:rPr lang="ru-RU" sz="4400" b="1" dirty="0">
                <a:solidFill>
                  <a:srgbClr val="C00000"/>
                </a:solidFill>
                <a:latin typeface="Arial" charset="0"/>
              </a:rPr>
              <a:t>ОТРЯД  «ПУЛЬС»</a:t>
            </a:r>
          </a:p>
          <a:p>
            <a:r>
              <a:rPr lang="ru-RU" sz="4400" b="1" dirty="0">
                <a:solidFill>
                  <a:srgbClr val="C00000"/>
                </a:solidFill>
                <a:latin typeface="Arial" charset="0"/>
              </a:rPr>
              <a:t>  и его СОЦИАЛЬНЫЕ ПРОЕКТЫ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9832" y="2253148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Мы приглашаем в  наши ряды школьников, молодых людей, которые имеют желание работать в команде волонтёров и лидеров ученического самоуправления. Если каждый  из нас внесёт свой вклад на благо развития нашего города, региона, страны, то,  без сомнения,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в мире будет меньше горя и слёз, а больше любви, радости</a:t>
            </a:r>
            <a:r>
              <a:rPr lang="ru-RU" sz="200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,  </a:t>
            </a:r>
            <a:r>
              <a:rPr lang="ru-RU" sz="200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гармонии  и 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счастья!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x-ph-15562" descr="http://www.zspo.ru/upload/iblock/130/IMG_3297.jpg_Thumbnail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304" y="611485"/>
            <a:ext cx="5112321" cy="38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D:\old\СТЕНД\2015-2016\ЗАКОНОДАТ СОБРАНИЕ\ФТО\DSC_9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27709"/>
            <a:ext cx="4836273" cy="3203226"/>
          </a:xfrm>
          <a:prstGeom prst="rect">
            <a:avLst/>
          </a:prstGeom>
          <a:noFill/>
        </p:spPr>
      </p:pic>
      <p:pic>
        <p:nvPicPr>
          <p:cNvPr id="92166" name="Picture 6" descr="D:\old\СТЕНД\2015-2016\ЗАКОНОДАТ СОБРАНИЕ\img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7939" y="4596035"/>
            <a:ext cx="2062686" cy="2963640"/>
          </a:xfrm>
          <a:prstGeom prst="rect">
            <a:avLst/>
          </a:prstGeom>
          <a:noFill/>
        </p:spPr>
      </p:pic>
      <p:pic>
        <p:nvPicPr>
          <p:cNvPr id="92167" name="Picture 7" descr="D:\old\СТЕНД\2015-2016\ЗАКОНОДАТ СОБРАНИЕ\ФОТО\ПАРК\Новая папка\IMG_6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184" y="4859958"/>
            <a:ext cx="4049576" cy="26997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5776" y="467469"/>
            <a:ext cx="482294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Форум  гражданских инициатив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«Новый взгляд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Форум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Квестов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по избирательному праву 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old\САЙТ\2015-2016\ОТКРЫТОЕ заседание ГД\ГИМНАЗИЧЕСКАЯ ДУМА\в Фотогалерею   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2360" y="1259557"/>
            <a:ext cx="42091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old\САЙТ\2015-2016\ОТКРЫТОЕ заседание ГД\ГИМНАЗИЧЕСКАЯ ДУМА\1     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384" y="4571925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old\САЙТ\2015-2016\ОТКРЫТОЕ заседание ГД\ГИМНАЗИЧЕСКАЯ ДУМА\_в галерею        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24" y="1763613"/>
            <a:ext cx="3960440" cy="276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old\САЙТ\2015-2016\ОТКРЫТОЕ заседание ГД\ГИМНАЗИЧЕСКАЯ ДУМА\_MG_44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872" y="4643933"/>
            <a:ext cx="38164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91840" y="323453"/>
            <a:ext cx="6767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Открытые заседания гимназической Думы, собрания по итогам четверти и года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old\ВОЛОНТЕРЫ\2015-2016\День пожилого человека\IMG_4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743" y="0"/>
            <a:ext cx="3096097" cy="4212097"/>
          </a:xfrm>
          <a:prstGeom prst="rect">
            <a:avLst/>
          </a:prstGeom>
          <a:noFill/>
        </p:spPr>
      </p:pic>
      <p:pic>
        <p:nvPicPr>
          <p:cNvPr id="86019" name="Picture 3" descr="D:\old\ВОЛОНТЕРЫ\2016-2017\ДЕНЬ ПОЖИЛОГО ЧЕЛОВЕКА\image-06-10-16-16-5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542" y="3923853"/>
            <a:ext cx="4127682" cy="3095761"/>
          </a:xfrm>
          <a:prstGeom prst="rect">
            <a:avLst/>
          </a:prstGeom>
          <a:noFill/>
        </p:spPr>
      </p:pic>
      <p:pic>
        <p:nvPicPr>
          <p:cNvPr id="86020" name="Picture 4" descr="D:\old\ВОЛОНТЕРЫ\2016-2017\ДЕНЬ ПОЖИЛОГО ЧЕЛОВЕКА\От ветера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95199" cy="3993125"/>
          </a:xfrm>
          <a:prstGeom prst="rect">
            <a:avLst/>
          </a:prstGeom>
          <a:noFill/>
        </p:spPr>
      </p:pic>
      <p:pic>
        <p:nvPicPr>
          <p:cNvPr id="5" name="Рисунок 4" descr="C:\Documents and Settings\User\Рабочий стол\ПЫЖИКОВА. ФОТО ДУМЫ\шк30,092013 0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232" y="3995861"/>
            <a:ext cx="56886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7020197"/>
            <a:ext cx="9792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Благотворительная акция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«День пожилого человека»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е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3568</TotalTime>
  <Words>1211</Words>
  <Application>Microsoft Office PowerPoint</Application>
  <PresentationFormat>Произвольный</PresentationFormat>
  <Paragraphs>200</Paragraphs>
  <Slides>60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Трек</vt:lpstr>
      <vt:lpstr>Мбоу КЛАССИЧЕСКАЯ ГИМНАЗИЯ № 1  им. В.Г. БЕЛИНСКОГО</vt:lpstr>
      <vt:lpstr>Пресс-конференция депутатов   гимназической Думы;        Парламентский час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«Историю Великой Отечественной войны нужно изучать не через литературу, а через встречи с людьми ее пережившими, так как эти воспоминания ценны тем, что они не искажены».                    В.В.Путин                                       </vt:lpstr>
      <vt:lpstr> МБОУ КЛАССИЧЕСКАЯ ГИМНАЗИЯ №1 им. В.Г.БЕЛИНСКОГО</vt:lpstr>
      <vt:lpstr>ВСТРЕЧИ с  В.М. Керханаджевым, участником битв в Сталинграде, Смоленске, Берлине, председателем Совета ветеранов города Пензы</vt:lpstr>
      <vt:lpstr>       ВСТРЕЧИ  с  Л.Н. Пресняковой,  старшей медсестрой запаса, участницей боев в ЗабайкальскоМ ВО, председателем районного Совета ветеранов;</vt:lpstr>
      <vt:lpstr>ВсТРЕЧИ с Ф.П. СТЕПАНОВЫМ,  УЧАСТНИКОМ БОЕВЫХ ДЕЙСТВИТЙ в Новгородской, Калининской областях, на Смоленщине и в Белоруссии. Переживший блокаду Ленинграда.</vt:lpstr>
      <vt:lpstr>УБОРКА МЕСТ ЗАХОРОНЕНИЙ</vt:lpstr>
      <vt:lpstr> Благотворительные акции  «Дети ждут!» в Мокшанским интернате для детей-инвалидов,  в Чаадаевском социальном приюте для детей  и подростков</vt:lpstr>
      <vt:lpstr>Слайд 17</vt:lpstr>
      <vt:lpstr>Слайд 18</vt:lpstr>
      <vt:lpstr>Слайд 19</vt:lpstr>
      <vt:lpstr>Слайд 20</vt:lpstr>
      <vt:lpstr>Слайд 21</vt:lpstr>
      <vt:lpstr>Слайд 22</vt:lpstr>
      <vt:lpstr>ВОЛОНТЁРСКО-ВОЖАТСКИЙ ОТРЯД «ПУЛЬС». ДЕВИЗ «ТВОРИ ДОБРО!» </vt:lpstr>
      <vt:lpstr>Работа кукловодами  в Пензенском зоопарке </vt:lpstr>
      <vt:lpstr>Проект «От экологии среды - к экологии души!» </vt:lpstr>
      <vt:lpstr>Экологические десанты  «Живи, родник!» </vt:lpstr>
      <vt:lpstr>Слайд 27</vt:lpstr>
      <vt:lpstr>Слайд 28</vt:lpstr>
      <vt:lpstr>Работа по профилактике пагубных привычек это - пикетирование  «Дыши свободно!»,  «Вдыхая – убиваешь себя. Выдыхая – убиваешь нас!», «День без курения!»,  акция «Папа, не кури! Мама, брось сигарету!» </vt:lpstr>
      <vt:lpstr>АКЦИЯ ПРОТЕСТА  «СТОП ВИЧ/СПИДу!»</vt:lpstr>
      <vt:lpstr>Слайд 31</vt:lpstr>
      <vt:lpstr>Слайд 32</vt:lpstr>
      <vt:lpstr>Слайд 33</vt:lpstr>
      <vt:lpstr>Слайд 34</vt:lpstr>
      <vt:lpstr>Слайд 35</vt:lpstr>
      <vt:lpstr>          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Конкурс «Мы – актив!»</vt:lpstr>
      <vt:lpstr>Городской слет волонтерских отрядов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ПОЛЕЗНЫЕ ПРОДУКТЫ</dc:title>
  <dc:creator>FuckYouBill</dc:creator>
  <cp:lastModifiedBy>FuckYouBill</cp:lastModifiedBy>
  <cp:revision>482</cp:revision>
  <dcterms:created xsi:type="dcterms:W3CDTF">2009-04-16T11:32:32Z</dcterms:created>
  <dcterms:modified xsi:type="dcterms:W3CDTF">2018-04-18T12:04:11Z</dcterms:modified>
</cp:coreProperties>
</file>